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3" r:id="rId2"/>
    <p:sldId id="312" r:id="rId3"/>
    <p:sldId id="315" r:id="rId4"/>
    <p:sldId id="316" r:id="rId5"/>
    <p:sldId id="337" r:id="rId6"/>
    <p:sldId id="311" r:id="rId7"/>
    <p:sldId id="317" r:id="rId8"/>
    <p:sldId id="318" r:id="rId9"/>
    <p:sldId id="319" r:id="rId10"/>
    <p:sldId id="322" r:id="rId11"/>
    <p:sldId id="321" r:id="rId12"/>
    <p:sldId id="323" r:id="rId13"/>
    <p:sldId id="324" r:id="rId14"/>
    <p:sldId id="325" r:id="rId15"/>
    <p:sldId id="320" r:id="rId16"/>
    <p:sldId id="326" r:id="rId17"/>
    <p:sldId id="329" r:id="rId18"/>
    <p:sldId id="330" r:id="rId19"/>
    <p:sldId id="331" r:id="rId20"/>
    <p:sldId id="333" r:id="rId21"/>
    <p:sldId id="338" r:id="rId22"/>
    <p:sldId id="332" r:id="rId23"/>
    <p:sldId id="334" r:id="rId24"/>
    <p:sldId id="335" r:id="rId25"/>
    <p:sldId id="327" r:id="rId26"/>
    <p:sldId id="328" r:id="rId27"/>
    <p:sldId id="31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이삭" initials="박이" lastIdx="1" clrIdx="0">
    <p:extLst>
      <p:ext uri="{19B8F6BF-5375-455C-9EA6-DF929625EA0E}">
        <p15:presenceInfo xmlns:p15="http://schemas.microsoft.com/office/powerpoint/2012/main" userId="dc082a1560858e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2B77"/>
    <a:srgbClr val="57DE57"/>
    <a:srgbClr val="00B900"/>
    <a:srgbClr val="0000FF"/>
    <a:srgbClr val="00FFFF"/>
    <a:srgbClr val="8B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79970" autoAdjust="0"/>
  </p:normalViewPr>
  <p:slideViewPr>
    <p:cSldViewPr snapToGrid="0">
      <p:cViewPr varScale="1">
        <p:scale>
          <a:sx n="72" d="100"/>
          <a:sy n="72" d="100"/>
        </p:scale>
        <p:origin x="12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B8B94FB-B28E-42E0-AF90-FEDDC81E8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3DAE4A-F88E-43F2-B2AA-388986C995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807D2-BB06-4064-875E-06B201E3269A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92F298-FC54-4811-96EF-1992511CB7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CC920D-5D2E-4F49-9AD2-9F7EC8AD99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996A-029E-4CE1-B94F-7FDFA1EB9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4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358C2-1BD5-4B02-8BFD-B3CA562746D0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6AC85-BED0-45EB-AD1C-E71523B4E3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0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어텐션</a:t>
            </a:r>
            <a:r>
              <a:rPr lang="ko-KR" altLang="en-US" dirty="0"/>
              <a:t> </a:t>
            </a:r>
            <a:r>
              <a:rPr lang="en-US" altLang="ko-KR" dirty="0"/>
              <a:t>GAN </a:t>
            </a:r>
            <a:r>
              <a:rPr lang="ko-KR" altLang="en-US" dirty="0"/>
              <a:t>알아보기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6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싸이클</a:t>
            </a:r>
            <a:r>
              <a:rPr lang="ko-KR" altLang="en-US" dirty="0"/>
              <a:t> 로스</a:t>
            </a:r>
            <a:r>
              <a:rPr lang="en-US" altLang="ko-KR" dirty="0"/>
              <a:t> : x</a:t>
            </a:r>
            <a:r>
              <a:rPr lang="ko-KR" altLang="en-US" dirty="0"/>
              <a:t>에서 시작하면 다시 </a:t>
            </a:r>
            <a:r>
              <a:rPr lang="en-US" altLang="ko-KR" dirty="0"/>
              <a:t>x</a:t>
            </a:r>
            <a:r>
              <a:rPr lang="ko-KR" altLang="en-US" dirty="0"/>
              <a:t>로 돌아 올 수 있는가</a:t>
            </a:r>
            <a:r>
              <a:rPr lang="en-US" altLang="ko-KR" dirty="0"/>
              <a:t>. (</a:t>
            </a:r>
            <a:r>
              <a:rPr lang="ko-KR" altLang="en-US" dirty="0"/>
              <a:t>한국어 영어 한국어 했을 때</a:t>
            </a:r>
            <a:r>
              <a:rPr lang="en-US" altLang="ko-KR" dirty="0"/>
              <a:t>, </a:t>
            </a:r>
            <a:r>
              <a:rPr lang="ko-KR" altLang="en-US" dirty="0"/>
              <a:t>원본 한국어와 새로 만든 한국어가 </a:t>
            </a:r>
            <a:r>
              <a:rPr lang="ko-KR" altLang="en-US" dirty="0" err="1"/>
              <a:t>같은지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아이덴티티 로스 </a:t>
            </a:r>
            <a:r>
              <a:rPr lang="en-US" altLang="ko-KR" dirty="0"/>
              <a:t>: </a:t>
            </a:r>
            <a:r>
              <a:rPr lang="ko-KR" altLang="en-US" dirty="0" err="1"/>
              <a:t>슈퍼바이즈</a:t>
            </a:r>
            <a:r>
              <a:rPr lang="ko-KR" altLang="en-US" dirty="0"/>
              <a:t> 러닝 효과를 주기 위해 도입한 로스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문맥 보존 로스 </a:t>
            </a:r>
            <a:r>
              <a:rPr lang="en-US" altLang="ko-KR" dirty="0"/>
              <a:t>: </a:t>
            </a:r>
            <a:r>
              <a:rPr lang="ko-KR" altLang="en-US" dirty="0"/>
              <a:t>배경과 </a:t>
            </a:r>
            <a:r>
              <a:rPr lang="en-US" altLang="ko-KR" dirty="0"/>
              <a:t>instance</a:t>
            </a:r>
            <a:r>
              <a:rPr lang="ko-KR" altLang="en-US" dirty="0"/>
              <a:t>를 구분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y’</a:t>
            </a:r>
            <a:r>
              <a:rPr lang="ko-KR" altLang="en-US" dirty="0"/>
              <a:t>이 되어도 배경은 그대로일 것이다</a:t>
            </a:r>
            <a:r>
              <a:rPr lang="en-US" altLang="ko-KR" dirty="0"/>
              <a:t>. 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차이가 발생한다면 </a:t>
            </a:r>
            <a:r>
              <a:rPr lang="en-US" altLang="ko-KR" dirty="0"/>
              <a:t>1)</a:t>
            </a:r>
            <a:r>
              <a:rPr lang="ko-KR" altLang="en-US" dirty="0"/>
              <a:t>새로 생겨나는 배경</a:t>
            </a:r>
            <a:r>
              <a:rPr lang="en-US" altLang="ko-KR" dirty="0"/>
              <a:t>(instance </a:t>
            </a:r>
            <a:r>
              <a:rPr lang="ko-KR" altLang="en-US" dirty="0"/>
              <a:t>가 작아져서</a:t>
            </a:r>
            <a:r>
              <a:rPr lang="en-US" altLang="ko-KR" dirty="0"/>
              <a:t>) 2) </a:t>
            </a:r>
            <a:r>
              <a:rPr lang="ko-KR" altLang="en-US" dirty="0"/>
              <a:t>없어지는 배경</a:t>
            </a:r>
            <a:r>
              <a:rPr lang="en-US" altLang="ko-KR" dirty="0"/>
              <a:t>(instance </a:t>
            </a:r>
            <a:r>
              <a:rPr lang="ko-KR" altLang="en-US" dirty="0"/>
              <a:t>가 </a:t>
            </a:r>
            <a:r>
              <a:rPr lang="ko-KR" altLang="en-US" dirty="0" err="1"/>
              <a:t>커져셔</a:t>
            </a:r>
            <a:r>
              <a:rPr lang="en-US" altLang="ko-KR" dirty="0"/>
              <a:t>) </a:t>
            </a:r>
            <a:r>
              <a:rPr lang="ko-KR" altLang="en-US" dirty="0" err="1"/>
              <a:t>일텐데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 </a:t>
            </a:r>
            <a:r>
              <a:rPr lang="ko-KR" altLang="en-US" dirty="0"/>
              <a:t>를 이용해 배경을 최대한 보존하겠다는 의미</a:t>
            </a:r>
            <a:r>
              <a:rPr lang="en-US" altLang="ko-KR" dirty="0"/>
              <a:t>. W</a:t>
            </a:r>
            <a:r>
              <a:rPr lang="ko-KR" altLang="en-US" dirty="0"/>
              <a:t>는 다음 페이지에 자세히 설명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7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사진은 </a:t>
            </a:r>
            <a:r>
              <a:rPr lang="en-US" altLang="ko-KR" dirty="0"/>
              <a:t>instance </a:t>
            </a:r>
            <a:r>
              <a:rPr lang="ko-KR" altLang="en-US" dirty="0"/>
              <a:t>를 인풋으로 주었을 때 두 모델간 성능 비교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1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세그먼트의 변화와 결과</a:t>
            </a:r>
            <a:endParaRPr lang="en-US" altLang="ko-KR" dirty="0"/>
          </a:p>
          <a:p>
            <a:r>
              <a:rPr lang="en-US" altLang="ko-KR" dirty="0" err="1"/>
              <a:t>Pred</a:t>
            </a:r>
            <a:r>
              <a:rPr lang="ko-KR" altLang="en-US" dirty="0"/>
              <a:t>세그먼트의 인풋과 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세그먼트 정보가 없다면 충분히 </a:t>
            </a:r>
            <a:r>
              <a:rPr lang="en-US" altLang="ko-KR" dirty="0" err="1"/>
              <a:t>pred</a:t>
            </a:r>
            <a:r>
              <a:rPr lang="ko-KR" altLang="en-US" dirty="0"/>
              <a:t>값으로도 좋은 결과를 낼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19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CyclceGAN</a:t>
            </a:r>
            <a:r>
              <a:rPr lang="ko-KR" altLang="en-US" dirty="0"/>
              <a:t>과 비교하기 위해 </a:t>
            </a:r>
            <a:r>
              <a:rPr lang="en-US" altLang="ko-KR" dirty="0"/>
              <a:t>#parameter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배로 늘렸을 때 비교 모습</a:t>
            </a:r>
            <a:endParaRPr lang="en-US" altLang="ko-KR" dirty="0"/>
          </a:p>
          <a:p>
            <a:r>
              <a:rPr lang="ko-KR" altLang="en-US" dirty="0"/>
              <a:t>구조 또한</a:t>
            </a:r>
            <a:r>
              <a:rPr lang="en-US" altLang="ko-KR" dirty="0"/>
              <a:t>, instance</a:t>
            </a:r>
            <a:r>
              <a:rPr lang="ko-KR" altLang="en-US" dirty="0"/>
              <a:t>를 받아 들이는 모습으로 변경 </a:t>
            </a:r>
            <a:r>
              <a:rPr lang="en-US" altLang="ko-KR" dirty="0"/>
              <a:t>(</a:t>
            </a:r>
            <a:r>
              <a:rPr lang="ko-KR" altLang="en-US" dirty="0"/>
              <a:t>기존은 </a:t>
            </a:r>
            <a:r>
              <a:rPr lang="en-US" altLang="ko-KR" dirty="0"/>
              <a:t>instance</a:t>
            </a:r>
            <a:r>
              <a:rPr lang="ko-KR" altLang="en-US" dirty="0"/>
              <a:t>를 받지 못함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싸이클간은</a:t>
            </a:r>
            <a:r>
              <a:rPr lang="ko-KR" altLang="en-US" dirty="0"/>
              <a:t> 양과 비슷한 기린을 내놓았지만</a:t>
            </a:r>
            <a:r>
              <a:rPr lang="en-US" altLang="ko-KR" dirty="0"/>
              <a:t>, </a:t>
            </a:r>
            <a:r>
              <a:rPr lang="en-US" altLang="ko-KR" dirty="0" err="1"/>
              <a:t>InstaGAN</a:t>
            </a:r>
            <a:r>
              <a:rPr lang="ko-KR" altLang="en-US" dirty="0"/>
              <a:t>은 기린과 양을 생성해 냈다</a:t>
            </a:r>
            <a:r>
              <a:rPr lang="en-US" altLang="ko-KR" dirty="0"/>
              <a:t>.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원본 사진의 </a:t>
            </a:r>
            <a:r>
              <a:rPr lang="en-US" altLang="ko-KR" dirty="0"/>
              <a:t>looking direction</a:t>
            </a:r>
            <a:r>
              <a:rPr lang="ko-KR" altLang="en-US" dirty="0"/>
              <a:t>을 제대로 구현</a:t>
            </a:r>
            <a:r>
              <a:rPr lang="en-US" altLang="ko-KR" dirty="0"/>
              <a:t>!!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82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2, 3</a:t>
            </a:r>
            <a:r>
              <a:rPr lang="ko-KR" altLang="en-US" dirty="0"/>
              <a:t>번 줄을 보면 </a:t>
            </a:r>
            <a:r>
              <a:rPr lang="en-US" altLang="ko-KR" dirty="0" err="1"/>
              <a:t>ctx</a:t>
            </a:r>
            <a:r>
              <a:rPr lang="ko-KR" altLang="en-US" dirty="0"/>
              <a:t>가 들어간 그림은 배경이 잘 보존된 것을 볼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43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  <a:r>
              <a:rPr lang="ko-KR" altLang="en-US" dirty="0"/>
              <a:t>가 있다고 가정</a:t>
            </a:r>
            <a:r>
              <a:rPr lang="en-US" altLang="ko-KR" dirty="0"/>
              <a:t>‘</a:t>
            </a:r>
          </a:p>
          <a:p>
            <a:r>
              <a:rPr lang="en-US" altLang="ko-KR" dirty="0"/>
              <a:t>One/one : 2</a:t>
            </a:r>
            <a:r>
              <a:rPr lang="ko-KR" altLang="en-US" dirty="0"/>
              <a:t>개를 한번에 </a:t>
            </a:r>
            <a:r>
              <a:rPr lang="en-US" altLang="ko-KR" dirty="0"/>
              <a:t>train</a:t>
            </a:r>
            <a:r>
              <a:rPr lang="ko-KR" altLang="en-US" dirty="0"/>
              <a:t>하고 </a:t>
            </a:r>
            <a:r>
              <a:rPr lang="en-US" altLang="ko-KR" dirty="0"/>
              <a:t>translate</a:t>
            </a:r>
            <a:r>
              <a:rPr lang="ko-KR" altLang="en-US" dirty="0"/>
              <a:t>도 한번에</a:t>
            </a:r>
            <a:endParaRPr lang="en-US" altLang="ko-KR" dirty="0"/>
          </a:p>
          <a:p>
            <a:r>
              <a:rPr lang="en-US" altLang="ko-KR" dirty="0"/>
              <a:t>One/</a:t>
            </a:r>
            <a:r>
              <a:rPr lang="en-US" altLang="ko-KR" dirty="0" err="1"/>
              <a:t>Seq</a:t>
            </a:r>
            <a:r>
              <a:rPr lang="en-US" altLang="ko-KR" dirty="0"/>
              <a:t> : 2</a:t>
            </a:r>
            <a:r>
              <a:rPr lang="ko-KR" altLang="en-US" dirty="0"/>
              <a:t>개를 한번에 </a:t>
            </a:r>
            <a:r>
              <a:rPr lang="en-US" altLang="ko-KR" dirty="0"/>
              <a:t>train</a:t>
            </a:r>
            <a:r>
              <a:rPr lang="ko-KR" altLang="en-US" dirty="0"/>
              <a:t>하고 </a:t>
            </a:r>
            <a:r>
              <a:rPr lang="en-US" altLang="ko-KR" dirty="0"/>
              <a:t>translate</a:t>
            </a:r>
            <a:r>
              <a:rPr lang="ko-KR" altLang="en-US" dirty="0"/>
              <a:t>는 하나씩</a:t>
            </a:r>
            <a:endParaRPr lang="en-US" altLang="ko-KR" dirty="0"/>
          </a:p>
          <a:p>
            <a:r>
              <a:rPr lang="en-US" altLang="ko-KR" dirty="0" err="1"/>
              <a:t>Seq</a:t>
            </a:r>
            <a:r>
              <a:rPr lang="en-US" altLang="ko-KR" dirty="0"/>
              <a:t>/One : 2</a:t>
            </a:r>
            <a:r>
              <a:rPr lang="ko-KR" altLang="en-US" dirty="0"/>
              <a:t>개를 </a:t>
            </a:r>
            <a:r>
              <a:rPr lang="en-US" altLang="ko-KR" dirty="0"/>
              <a:t>2</a:t>
            </a:r>
            <a:r>
              <a:rPr lang="ko-KR" altLang="en-US" dirty="0"/>
              <a:t>번에 </a:t>
            </a:r>
            <a:r>
              <a:rPr lang="en-US" altLang="ko-KR" dirty="0"/>
              <a:t>train</a:t>
            </a:r>
            <a:r>
              <a:rPr lang="ko-KR" altLang="en-US" dirty="0"/>
              <a:t>하고</a:t>
            </a:r>
            <a:r>
              <a:rPr lang="en-US" altLang="ko-KR" dirty="0"/>
              <a:t>, translate</a:t>
            </a:r>
            <a:r>
              <a:rPr lang="ko-KR" altLang="en-US" dirty="0"/>
              <a:t>는 한번에</a:t>
            </a:r>
            <a:endParaRPr lang="en-US" altLang="ko-KR" dirty="0"/>
          </a:p>
          <a:p>
            <a:r>
              <a:rPr lang="en-US" altLang="ko-KR" dirty="0" err="1"/>
              <a:t>Seq</a:t>
            </a:r>
            <a:r>
              <a:rPr lang="en-US" altLang="ko-KR" dirty="0"/>
              <a:t>/</a:t>
            </a:r>
            <a:r>
              <a:rPr lang="en-US" altLang="ko-KR" dirty="0" err="1"/>
              <a:t>Seq</a:t>
            </a:r>
            <a:r>
              <a:rPr lang="en-US" altLang="ko-KR" dirty="0"/>
              <a:t> : 2</a:t>
            </a:r>
            <a:r>
              <a:rPr lang="ko-KR" altLang="en-US" dirty="0"/>
              <a:t>개를</a:t>
            </a:r>
            <a:r>
              <a:rPr lang="en-US" altLang="ko-KR" dirty="0"/>
              <a:t> 2</a:t>
            </a:r>
            <a:r>
              <a:rPr lang="ko-KR" altLang="en-US" dirty="0"/>
              <a:t>번에 </a:t>
            </a:r>
            <a:r>
              <a:rPr lang="en-US" altLang="ko-KR" dirty="0"/>
              <a:t>train</a:t>
            </a:r>
            <a:r>
              <a:rPr lang="ko-KR" altLang="en-US" dirty="0"/>
              <a:t>하고</a:t>
            </a:r>
            <a:r>
              <a:rPr lang="en-US" altLang="ko-KR" dirty="0"/>
              <a:t>, translate</a:t>
            </a:r>
            <a:r>
              <a:rPr lang="ko-KR" altLang="en-US" dirty="0"/>
              <a:t>는 하나씩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7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https://www.labsix.org/partial-information-adversarial-examples/ </a:t>
            </a:r>
          </a:p>
          <a:p>
            <a:r>
              <a:rPr lang="ko-KR" altLang="en-US" dirty="0"/>
              <a:t>비지도 학습은 </a:t>
            </a:r>
            <a:r>
              <a:rPr lang="en-US" altLang="ko-KR" dirty="0"/>
              <a:t>GAN</a:t>
            </a:r>
            <a:r>
              <a:rPr lang="ko-KR" altLang="en-US" dirty="0"/>
              <a:t>에 의해 많은 발전이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다수의 타겟이나 </a:t>
            </a:r>
            <a:r>
              <a:rPr lang="en-US" altLang="ko-KR" dirty="0"/>
              <a:t>shape</a:t>
            </a:r>
            <a:r>
              <a:rPr lang="ko-KR" altLang="en-US" dirty="0"/>
              <a:t>의 변화같은 부분에서 기존 연구들은 종종 실패를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논문은 물체</a:t>
            </a:r>
            <a:r>
              <a:rPr lang="en-US" altLang="ko-KR" dirty="0"/>
              <a:t>(instance)</a:t>
            </a:r>
            <a:r>
              <a:rPr lang="ko-KR" altLang="en-US" dirty="0"/>
              <a:t>정보를 통합한 새로운 방법을 제시한다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도전적인 과제에 이미지</a:t>
            </a:r>
            <a:r>
              <a:rPr lang="en-US" altLang="ko-KR" dirty="0"/>
              <a:t>2</a:t>
            </a:r>
            <a:r>
              <a:rPr lang="ko-KR" altLang="en-US" dirty="0"/>
              <a:t>이미지를 적용하는 것을 목표로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 바지를 스커트로 바꿔</a:t>
            </a:r>
            <a:r>
              <a:rPr lang="en-US" altLang="ko-KR" dirty="0"/>
              <a:t>, </a:t>
            </a:r>
            <a:r>
              <a:rPr lang="ko-KR" altLang="en-US" dirty="0"/>
              <a:t>손님들이 구매결정을 하는데 더 도움이 되도록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9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제시하는 새로운 방법은 다수의 타겟이 있을 때</a:t>
            </a:r>
            <a:r>
              <a:rPr lang="en-US" altLang="ko-KR" dirty="0"/>
              <a:t>, instance</a:t>
            </a:r>
            <a:r>
              <a:rPr lang="ko-KR" altLang="en-US" dirty="0"/>
              <a:t>의 정보를 이용해 </a:t>
            </a:r>
            <a:r>
              <a:rPr lang="en-US" altLang="ko-KR" dirty="0"/>
              <a:t>GAN</a:t>
            </a:r>
            <a:r>
              <a:rPr lang="ko-KR" altLang="en-US" dirty="0"/>
              <a:t>을 만드는 방법이다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20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Instance</a:t>
            </a:r>
            <a:r>
              <a:rPr lang="ko-KR" altLang="en-US" dirty="0"/>
              <a:t>의 </a:t>
            </a:r>
            <a:r>
              <a:rPr lang="ko-KR" altLang="en-US" dirty="0" err="1"/>
              <a:t>세그멘테이션</a:t>
            </a:r>
            <a:r>
              <a:rPr lang="ko-KR" altLang="en-US" dirty="0"/>
              <a:t> 마스크 정보를</a:t>
            </a:r>
            <a:r>
              <a:rPr lang="en-US" altLang="ko-KR" dirty="0"/>
              <a:t> </a:t>
            </a:r>
            <a:r>
              <a:rPr lang="ko-KR" altLang="en-US" dirty="0"/>
              <a:t>이용한다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InstaGAN</a:t>
            </a:r>
            <a:r>
              <a:rPr lang="ko-KR" altLang="en-US" dirty="0"/>
              <a:t>을 이용하려면</a:t>
            </a:r>
            <a:r>
              <a:rPr lang="en-US" altLang="ko-KR" dirty="0"/>
              <a:t>, mask</a:t>
            </a:r>
            <a:r>
              <a:rPr lang="ko-KR" altLang="en-US" dirty="0"/>
              <a:t>정보가 꼭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mask</a:t>
            </a:r>
            <a:r>
              <a:rPr lang="ko-KR" altLang="en-US" dirty="0"/>
              <a:t>뿐만이 아니라</a:t>
            </a:r>
            <a:r>
              <a:rPr lang="en-US" altLang="ko-KR" dirty="0"/>
              <a:t>, </a:t>
            </a:r>
            <a:r>
              <a:rPr lang="ko-KR" altLang="en-US" dirty="0"/>
              <a:t>다른 정보도 가능하다고는 써 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mask</a:t>
            </a:r>
            <a:r>
              <a:rPr lang="ko-KR" altLang="en-US" dirty="0"/>
              <a:t>는 다른 정보와 달리 </a:t>
            </a:r>
            <a:r>
              <a:rPr lang="en-US" altLang="ko-KR" dirty="0"/>
              <a:t>shape</a:t>
            </a:r>
            <a:r>
              <a:rPr lang="ko-KR" altLang="en-US" dirty="0"/>
              <a:t> 정보를 가장 잘 가지고 있다고 판단 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2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 기여는 크게 </a:t>
            </a:r>
            <a:r>
              <a:rPr lang="en-US" altLang="ko-KR" dirty="0"/>
              <a:t>3</a:t>
            </a:r>
            <a:r>
              <a:rPr lang="ko-KR" altLang="en-US" dirty="0"/>
              <a:t>개가 있습니다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en-US" altLang="ko-KR" dirty="0"/>
              <a:t>NN</a:t>
            </a:r>
            <a:r>
              <a:rPr lang="ko-KR" altLang="en-US" dirty="0"/>
              <a:t>의 구조를 제안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6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어찌보면</a:t>
            </a:r>
            <a:r>
              <a:rPr lang="ko-KR" altLang="en-US" dirty="0"/>
              <a:t> </a:t>
            </a:r>
            <a:r>
              <a:rPr lang="en-US" altLang="ko-KR" dirty="0"/>
              <a:t>instance </a:t>
            </a:r>
            <a:r>
              <a:rPr lang="ko-KR" altLang="en-US" dirty="0"/>
              <a:t>와 </a:t>
            </a:r>
            <a:r>
              <a:rPr lang="en-US" altLang="ko-KR" dirty="0"/>
              <a:t>background </a:t>
            </a:r>
            <a:r>
              <a:rPr lang="ko-KR" altLang="en-US" dirty="0"/>
              <a:t>를 나눈 시점부터 당연한 이야기</a:t>
            </a:r>
            <a:r>
              <a:rPr lang="en-US" altLang="ko-KR" dirty="0"/>
              <a:t>. A</a:t>
            </a:r>
            <a:r>
              <a:rPr lang="ko-KR" altLang="en-US" dirty="0"/>
              <a:t>는 </a:t>
            </a:r>
            <a:r>
              <a:rPr lang="en-US" altLang="ko-KR" dirty="0"/>
              <a:t>y’</a:t>
            </a:r>
            <a:r>
              <a:rPr lang="ko-KR" altLang="en-US" dirty="0"/>
              <a:t>에 영향을 주어서는 안된다</a:t>
            </a:r>
            <a:r>
              <a:rPr lang="en-US" altLang="ko-KR" dirty="0"/>
              <a:t>. </a:t>
            </a:r>
            <a:r>
              <a:rPr lang="ko-KR" altLang="en-US" dirty="0"/>
              <a:t>그럼 앞선 </a:t>
            </a:r>
            <a:r>
              <a:rPr lang="en-US" altLang="ko-KR" dirty="0" err="1"/>
              <a:t>CycleGAN</a:t>
            </a:r>
            <a:r>
              <a:rPr lang="en-US" altLang="ko-KR" dirty="0"/>
              <a:t> </a:t>
            </a:r>
            <a:r>
              <a:rPr lang="ko-KR" altLang="en-US" dirty="0"/>
              <a:t>보다 못한 결과가 나올 것이 뻔하다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8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는 다음과 같은 구조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자세히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는 </a:t>
            </a:r>
            <a:r>
              <a:rPr lang="en-US" altLang="ko-KR" dirty="0" err="1"/>
              <a:t>ResNET</a:t>
            </a:r>
            <a:r>
              <a:rPr lang="ko-KR" altLang="en-US" dirty="0"/>
              <a:t>으로 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ResNet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generator is composed of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blocks, residual blocks, and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upsampling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blocks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다고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한다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다운샘플링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블락을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인코더로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업샘플링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블락을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사용했다고 합니다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PatchGAN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사용했다고 합니다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5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층의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중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개는 인코딩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개는 분류기로 사용했다고 합니다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Self-Attention GAN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나오는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Spectral Normalization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방법을 사용해 봤지만 효과는 없었다고 합니다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어제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투빅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컨퍼에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언급이 되어서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추가해봄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6AC85-BED0-45EB-AD1C-E71523B4E35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0157-EFEF-4EE1-99CD-064F4D418D58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CAE5E9C-EF42-4429-8E57-AA047C1B5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55B702D0-064E-47CC-9725-4976089F0AD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44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445CA-D3E6-4266-82BE-01016DE881B6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0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93C10-D6C6-4CF4-A8D6-B3E9AF473D9F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3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47562-40A5-444B-BF01-E4929BA3EFBD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E65B0B9-D51B-41A2-9BA8-ED6CF115E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20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702D0-064E-47CC-9725-4976089F0AD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E68654C-2A90-45D6-9E7C-27373ED5853E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B702D0-064E-47CC-9725-4976089F0AD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65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EA9F-14C4-4EC8-8BE0-FF0696FC313A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3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6962-B975-4498-B1F7-DFC3B604E5EB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98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0E24-1F09-46FD-B95D-017754993A22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4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9CFB-5F2D-4215-875B-194C7D274588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9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4419-342F-4A6C-8F60-766339F6B406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79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B3C9-BF89-40E1-BEB2-6F7C4D3A8C71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0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F37FD-5396-4628-9DD5-4D82E2B7BB56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ECE22-06FD-4FFC-9589-3BA29B2CC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9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95608-0379-40EB-AF1E-7C70D1364C84}" type="datetime1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12192000" cy="116377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41623"/>
            <a:ext cx="12192000" cy="116377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4513F-1FC0-4026-9DD1-F50868737C2D}"/>
              </a:ext>
            </a:extLst>
          </p:cNvPr>
          <p:cNvSpPr txBox="1"/>
          <p:nvPr userDrawn="1"/>
        </p:nvSpPr>
        <p:spPr>
          <a:xfrm>
            <a:off x="11174628" y="6417825"/>
            <a:ext cx="491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/27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7609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review.net/forum?id=ryxwJhC9Y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0FD81EF-C087-4388-82A6-7E7D9A547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2315" y="5590163"/>
            <a:ext cx="1926185" cy="766187"/>
          </a:xfrm>
        </p:spPr>
        <p:txBody>
          <a:bodyPr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ko-KR" altLang="en-US" sz="1800" dirty="0"/>
              <a:t>박이삭</a:t>
            </a:r>
            <a:endParaRPr lang="en-US" altLang="ko-KR" sz="1800" dirty="0"/>
          </a:p>
          <a:p>
            <a:pPr algn="r">
              <a:lnSpc>
                <a:spcPct val="100000"/>
              </a:lnSpc>
            </a:pPr>
            <a:r>
              <a:rPr lang="en-US" altLang="ko-KR" sz="1800" dirty="0"/>
              <a:t>2019-01-08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8A0617-95C4-4300-B711-23750432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B702D0-064E-47CC-9725-4976089F0ADC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E4E2A-4CF8-4462-9FB4-E478DADAA5BB}"/>
              </a:ext>
            </a:extLst>
          </p:cNvPr>
          <p:cNvSpPr txBox="1"/>
          <p:nvPr/>
        </p:nvSpPr>
        <p:spPr>
          <a:xfrm>
            <a:off x="1991638" y="5311036"/>
            <a:ext cx="166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논문 </a:t>
            </a:r>
            <a:r>
              <a:rPr lang="en-US" altLang="ko-KR" dirty="0"/>
              <a:t>&lt;</a:t>
            </a:r>
            <a:r>
              <a:rPr lang="ko-KR" altLang="en-US" dirty="0">
                <a:hlinkClick r:id="rId2"/>
              </a:rPr>
              <a:t>링크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5CD10B-C458-44D3-8798-9A9585FF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2" y="879671"/>
            <a:ext cx="97440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821857-C7B7-469E-B5CF-FF4F5A8B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359770"/>
            <a:ext cx="11725275" cy="1743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6731F-F4A2-4308-A957-4A72A548DC90}"/>
              </a:ext>
            </a:extLst>
          </p:cNvPr>
          <p:cNvSpPr/>
          <p:nvPr/>
        </p:nvSpPr>
        <p:spPr>
          <a:xfrm>
            <a:off x="317499" y="1470334"/>
            <a:ext cx="4030663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49AAE-E9DC-4794-A4C9-7E6D9689E277}"/>
              </a:ext>
            </a:extLst>
          </p:cNvPr>
          <p:cNvSpPr/>
          <p:nvPr/>
        </p:nvSpPr>
        <p:spPr>
          <a:xfrm>
            <a:off x="7731124" y="1814877"/>
            <a:ext cx="410368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2375E3-DD2D-4A93-9EC4-BAE8A57D0E46}"/>
              </a:ext>
            </a:extLst>
          </p:cNvPr>
          <p:cNvSpPr/>
          <p:nvPr/>
        </p:nvSpPr>
        <p:spPr>
          <a:xfrm>
            <a:off x="317499" y="2130845"/>
            <a:ext cx="5340351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9F194-2537-47B5-8400-4B8D0B5F5822}"/>
              </a:ext>
            </a:extLst>
          </p:cNvPr>
          <p:cNvSpPr/>
          <p:nvPr/>
        </p:nvSpPr>
        <p:spPr>
          <a:xfrm>
            <a:off x="7905750" y="2130845"/>
            <a:ext cx="296941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07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821857-C7B7-469E-B5CF-FF4F5A8B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59770"/>
            <a:ext cx="11725275" cy="1743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6731F-F4A2-4308-A957-4A72A548DC90}"/>
              </a:ext>
            </a:extLst>
          </p:cNvPr>
          <p:cNvSpPr/>
          <p:nvPr/>
        </p:nvSpPr>
        <p:spPr>
          <a:xfrm>
            <a:off x="317499" y="1470334"/>
            <a:ext cx="4030663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49AAE-E9DC-4794-A4C9-7E6D9689E277}"/>
              </a:ext>
            </a:extLst>
          </p:cNvPr>
          <p:cNvSpPr/>
          <p:nvPr/>
        </p:nvSpPr>
        <p:spPr>
          <a:xfrm>
            <a:off x="7731124" y="1814877"/>
            <a:ext cx="410368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2375E3-DD2D-4A93-9EC4-BAE8A57D0E46}"/>
              </a:ext>
            </a:extLst>
          </p:cNvPr>
          <p:cNvSpPr/>
          <p:nvPr/>
        </p:nvSpPr>
        <p:spPr>
          <a:xfrm>
            <a:off x="317499" y="2130845"/>
            <a:ext cx="5340351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9F194-2537-47B5-8400-4B8D0B5F5822}"/>
              </a:ext>
            </a:extLst>
          </p:cNvPr>
          <p:cNvSpPr/>
          <p:nvPr/>
        </p:nvSpPr>
        <p:spPr>
          <a:xfrm>
            <a:off x="7905750" y="2130845"/>
            <a:ext cx="296941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D53CD7-A02D-4F60-B0BD-CFFEA82C4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2" b="2084"/>
          <a:stretch/>
        </p:blipFill>
        <p:spPr>
          <a:xfrm>
            <a:off x="152400" y="903767"/>
            <a:ext cx="11887200" cy="51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821857-C7B7-469E-B5CF-FF4F5A8B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59770"/>
            <a:ext cx="11725275" cy="1743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9F194-2537-47B5-8400-4B8D0B5F5822}"/>
              </a:ext>
            </a:extLst>
          </p:cNvPr>
          <p:cNvSpPr/>
          <p:nvPr/>
        </p:nvSpPr>
        <p:spPr>
          <a:xfrm>
            <a:off x="1563290" y="2464220"/>
            <a:ext cx="950476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C49AF4-B0E3-4C0B-9264-A19762803FF3}"/>
              </a:ext>
            </a:extLst>
          </p:cNvPr>
          <p:cNvSpPr/>
          <p:nvPr/>
        </p:nvSpPr>
        <p:spPr>
          <a:xfrm>
            <a:off x="315515" y="2783532"/>
            <a:ext cx="7018735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1DAF67-4951-4824-BD28-06F847ACFEFF}"/>
                  </a:ext>
                </a:extLst>
              </p:cNvPr>
              <p:cNvSpPr txBox="1"/>
              <p:nvPr/>
            </p:nvSpPr>
            <p:spPr>
              <a:xfrm>
                <a:off x="1802759" y="2980938"/>
                <a:ext cx="9757776" cy="170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Permutation-invariant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수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식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다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음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같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dirty="0"/>
                  <a:t>본 논문에서는 </a:t>
                </a:r>
                <a:r>
                  <a:rPr lang="en-US" altLang="ko-KR" dirty="0"/>
                  <a:t>instance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translate </a:t>
                </a:r>
                <a:r>
                  <a:rPr lang="ko-KR" altLang="en-US" dirty="0"/>
                  <a:t>순번에 관계없다고 이해하시면 됩니다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(ex:</a:t>
                </a:r>
                <a:r>
                  <a:rPr lang="ko-KR" altLang="en-US" dirty="0"/>
                  <a:t> 왼쪽 말 부터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오른쪽 말 부터</a:t>
                </a:r>
                <a:r>
                  <a:rPr lang="en-US" altLang="ko-KR" dirty="0"/>
                  <a:t>? 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1DAF67-4951-4824-BD28-06F847AC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59" y="2980938"/>
                <a:ext cx="9757776" cy="1708609"/>
              </a:xfrm>
              <a:prstGeom prst="rect">
                <a:avLst/>
              </a:prstGeom>
              <a:blipFill>
                <a:blip r:embed="rId3"/>
                <a:stretch>
                  <a:fillRect l="-563" b="-4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25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32668C-0AF7-42ED-A251-C95AAC4334CE}"/>
              </a:ext>
            </a:extLst>
          </p:cNvPr>
          <p:cNvGrpSpPr/>
          <p:nvPr/>
        </p:nvGrpSpPr>
        <p:grpSpPr>
          <a:xfrm>
            <a:off x="257175" y="1211580"/>
            <a:ext cx="11725275" cy="2689102"/>
            <a:chOff x="257175" y="1211580"/>
            <a:chExt cx="11725275" cy="26891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859270-9DC4-4822-9CE5-513105F4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097"/>
            <a:stretch/>
          </p:blipFill>
          <p:spPr>
            <a:xfrm>
              <a:off x="257175" y="1442879"/>
              <a:ext cx="11677650" cy="19861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821857-C7B7-469E-B5CF-FF4F5A8B9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607" b="1666"/>
            <a:stretch/>
          </p:blipFill>
          <p:spPr>
            <a:xfrm>
              <a:off x="257175" y="1211580"/>
              <a:ext cx="11725275" cy="30899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380644-7948-4F7D-8584-91832E0EC5C4}"/>
                </a:ext>
              </a:extLst>
            </p:cNvPr>
            <p:cNvSpPr/>
            <p:nvPr/>
          </p:nvSpPr>
          <p:spPr>
            <a:xfrm>
              <a:off x="3406664" y="353135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9F194-2537-47B5-8400-4B8D0B5F5822}"/>
              </a:ext>
            </a:extLst>
          </p:cNvPr>
          <p:cNvSpPr/>
          <p:nvPr/>
        </p:nvSpPr>
        <p:spPr>
          <a:xfrm>
            <a:off x="7410450" y="1223267"/>
            <a:ext cx="4548188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0E9193-7DEF-42D7-B04C-8E08A1E8FBC1}"/>
              </a:ext>
            </a:extLst>
          </p:cNvPr>
          <p:cNvSpPr/>
          <p:nvPr/>
        </p:nvSpPr>
        <p:spPr>
          <a:xfrm>
            <a:off x="333375" y="1520579"/>
            <a:ext cx="904875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901B54-F605-441F-9470-800414A89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4" t="12023" r="5238" b="10736"/>
          <a:stretch/>
        </p:blipFill>
        <p:spPr>
          <a:xfrm>
            <a:off x="10082213" y="914861"/>
            <a:ext cx="540543" cy="309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AA4C21-2D32-488A-9335-657F5023006E}"/>
              </a:ext>
            </a:extLst>
          </p:cNvPr>
          <p:cNvSpPr/>
          <p:nvPr/>
        </p:nvSpPr>
        <p:spPr>
          <a:xfrm>
            <a:off x="3640246" y="1520579"/>
            <a:ext cx="5739974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7F56F3-E45B-4526-A56D-E315E80A43AE}"/>
              </a:ext>
            </a:extLst>
          </p:cNvPr>
          <p:cNvSpPr/>
          <p:nvPr/>
        </p:nvSpPr>
        <p:spPr>
          <a:xfrm>
            <a:off x="4781550" y="1847441"/>
            <a:ext cx="708660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60843E-5699-4D65-8CBF-F775AD4105BD}"/>
              </a:ext>
            </a:extLst>
          </p:cNvPr>
          <p:cNvSpPr/>
          <p:nvPr/>
        </p:nvSpPr>
        <p:spPr>
          <a:xfrm>
            <a:off x="257174" y="2169367"/>
            <a:ext cx="11610975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ABC429-9334-4F57-91C0-F4B050BCB98B}"/>
              </a:ext>
            </a:extLst>
          </p:cNvPr>
          <p:cNvSpPr/>
          <p:nvPr/>
        </p:nvSpPr>
        <p:spPr>
          <a:xfrm>
            <a:off x="2519363" y="3130741"/>
            <a:ext cx="7386638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BA5F19-75DE-47C7-85C4-BFA07048E3ED}"/>
              </a:ext>
            </a:extLst>
          </p:cNvPr>
          <p:cNvSpPr/>
          <p:nvPr/>
        </p:nvSpPr>
        <p:spPr>
          <a:xfrm>
            <a:off x="1369056" y="2793575"/>
            <a:ext cx="8872224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8C52-B9C4-4795-9108-DBD6255052E6}"/>
              </a:ext>
            </a:extLst>
          </p:cNvPr>
          <p:cNvSpPr txBox="1"/>
          <p:nvPr/>
        </p:nvSpPr>
        <p:spPr>
          <a:xfrm>
            <a:off x="774700" y="3786157"/>
            <a:ext cx="1064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Q. </a:t>
            </a:r>
            <a:r>
              <a:rPr lang="ko-KR" altLang="en-US" dirty="0"/>
              <a:t>제한된 </a:t>
            </a:r>
            <a:r>
              <a:rPr lang="en-US" altLang="ko-KR" dirty="0"/>
              <a:t>GPU</a:t>
            </a:r>
            <a:r>
              <a:rPr lang="ko-KR" altLang="en-US" dirty="0"/>
              <a:t>로 어떻게</a:t>
            </a:r>
            <a:r>
              <a:rPr lang="en-US" altLang="ko-KR" dirty="0"/>
              <a:t>, </a:t>
            </a:r>
            <a:r>
              <a:rPr lang="en-US" altLang="ko-KR" dirty="0" err="1"/>
              <a:t>instaGAN</a:t>
            </a:r>
            <a:r>
              <a:rPr lang="ko-KR" altLang="en-US" dirty="0"/>
              <a:t>이 다수의 </a:t>
            </a:r>
            <a:r>
              <a:rPr lang="en-US" altLang="ko-KR" dirty="0"/>
              <a:t>instance </a:t>
            </a:r>
            <a:r>
              <a:rPr lang="ko-KR" altLang="en-US" dirty="0"/>
              <a:t>를 보다 잘 일반화 할 수 있는가</a:t>
            </a:r>
            <a:r>
              <a:rPr lang="en-US" altLang="ko-KR" dirty="0"/>
              <a:t>?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D63CE8-C059-4233-83F1-A6A2A3278316}"/>
              </a:ext>
            </a:extLst>
          </p:cNvPr>
          <p:cNvSpPr/>
          <p:nvPr/>
        </p:nvSpPr>
        <p:spPr>
          <a:xfrm>
            <a:off x="774700" y="4213480"/>
            <a:ext cx="97282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만약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  <a:r>
              <a:rPr lang="ko-KR" altLang="en-US" dirty="0"/>
              <a:t>만 </a:t>
            </a:r>
            <a:r>
              <a:rPr lang="en-US" altLang="ko-KR" dirty="0" err="1"/>
              <a:t>translat</a:t>
            </a:r>
            <a:r>
              <a:rPr lang="ko-KR" altLang="en-US" dirty="0"/>
              <a:t>하는 모델을 </a:t>
            </a:r>
            <a:r>
              <a:rPr lang="en-US" altLang="ko-KR" dirty="0"/>
              <a:t>train </a:t>
            </a:r>
            <a:r>
              <a:rPr lang="ko-KR" altLang="en-US" dirty="0"/>
              <a:t>했을 때</a:t>
            </a:r>
            <a:r>
              <a:rPr lang="en-US" altLang="ko-KR" dirty="0"/>
              <a:t>, 10</a:t>
            </a:r>
            <a:r>
              <a:rPr lang="ko-KR" altLang="en-US" dirty="0"/>
              <a:t>개의 </a:t>
            </a:r>
            <a:r>
              <a:rPr lang="en-US" altLang="ko-KR" dirty="0"/>
              <a:t>instance</a:t>
            </a:r>
            <a:r>
              <a:rPr lang="ko-KR" altLang="en-US" dirty="0"/>
              <a:t>가 주어진다면 성능이 잘 안 나올 것이다</a:t>
            </a:r>
            <a:r>
              <a:rPr lang="en-US" altLang="ko-KR" dirty="0"/>
              <a:t>. </a:t>
            </a:r>
            <a:r>
              <a:rPr lang="en-US" altLang="ko-KR" sz="1400" b="1" dirty="0"/>
              <a:t>(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 err="1">
                <a:sym typeface="Wingdings" panose="05000000000000000000" pitchFamily="2" charset="2"/>
              </a:rPr>
              <a:t>CycleGAN</a:t>
            </a:r>
            <a:r>
              <a:rPr lang="ko-KR" altLang="en-US" sz="1400" b="1" dirty="0">
                <a:sym typeface="Wingdings" panose="05000000000000000000" pitchFamily="2" charset="2"/>
              </a:rPr>
              <a:t>과 이전 연구들의 문제점</a:t>
            </a:r>
            <a:r>
              <a:rPr lang="en-US" altLang="ko-KR" sz="1400" b="1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따라서 메모리를 증가시키지 않고 임의의 많은 </a:t>
            </a:r>
            <a:r>
              <a:rPr lang="en-US" altLang="ko-KR" dirty="0" err="1"/>
              <a:t>smaple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train </a:t>
            </a:r>
            <a:r>
              <a:rPr lang="ko-KR" altLang="en-US" dirty="0"/>
              <a:t>시키는 방법이 필요하게 되고</a:t>
            </a:r>
            <a:endParaRPr lang="en-US" altLang="ko-KR" dirty="0"/>
          </a:p>
          <a:p>
            <a:r>
              <a:rPr lang="ko-KR" altLang="en-US" dirty="0"/>
              <a:t>제안한 </a:t>
            </a:r>
            <a:r>
              <a:rPr lang="en-US" altLang="ko-KR" dirty="0"/>
              <a:t>Sequential mini-batch </a:t>
            </a:r>
            <a:r>
              <a:rPr lang="ko-KR" altLang="en-US" dirty="0"/>
              <a:t>는 결과적으로 다수의 </a:t>
            </a:r>
            <a:r>
              <a:rPr lang="en-US" altLang="ko-KR" dirty="0"/>
              <a:t>instance </a:t>
            </a:r>
            <a:r>
              <a:rPr lang="ko-KR" altLang="en-US" dirty="0"/>
              <a:t>에 성능이 향상된다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이는 데이터 증가 효과를 가져다 주기도 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29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0B5B9-F96D-4DB4-AA43-FEFB3530E75A}"/>
              </a:ext>
            </a:extLst>
          </p:cNvPr>
          <p:cNvSpPr txBox="1"/>
          <p:nvPr/>
        </p:nvSpPr>
        <p:spPr>
          <a:xfrm>
            <a:off x="914400" y="1168400"/>
            <a:ext cx="1078230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추가로</a:t>
            </a:r>
            <a:r>
              <a:rPr lang="en-US" altLang="ko-KR" dirty="0"/>
              <a:t>…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여러 연구들이 있었지만</a:t>
            </a:r>
            <a:r>
              <a:rPr lang="en-US" altLang="ko-KR" dirty="0"/>
              <a:t>, </a:t>
            </a:r>
            <a:r>
              <a:rPr lang="ko-KR" altLang="en-US" dirty="0"/>
              <a:t>기존 연구들은 한 개의 </a:t>
            </a:r>
            <a:r>
              <a:rPr lang="en-US" altLang="ko-KR" dirty="0"/>
              <a:t>instance</a:t>
            </a:r>
            <a:r>
              <a:rPr lang="ko-KR" altLang="en-US" dirty="0"/>
              <a:t>에 대해 배경도 </a:t>
            </a:r>
            <a:r>
              <a:rPr lang="ko-KR" altLang="en-US" dirty="0" err="1"/>
              <a:t>깔끔</a:t>
            </a:r>
            <a:r>
              <a:rPr lang="en-US" altLang="ko-KR" dirty="0"/>
              <a:t>(clear)</a:t>
            </a:r>
            <a:r>
              <a:rPr lang="ko-KR" altLang="en-US" dirty="0"/>
              <a:t>하고 효과적이었다</a:t>
            </a:r>
            <a:r>
              <a:rPr lang="en-US" altLang="ko-KR" dirty="0"/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이에 반해</a:t>
            </a:r>
            <a:r>
              <a:rPr lang="en-US" altLang="ko-KR" dirty="0"/>
              <a:t>, </a:t>
            </a:r>
            <a:r>
              <a:rPr lang="en-US" altLang="ko-KR" dirty="0" err="1"/>
              <a:t>CycleGAN</a:t>
            </a:r>
            <a:r>
              <a:rPr lang="ko-KR" altLang="en-US" dirty="0"/>
              <a:t>은 여러 </a:t>
            </a:r>
            <a:r>
              <a:rPr lang="en-US" altLang="ko-KR" dirty="0"/>
              <a:t>instance </a:t>
            </a:r>
            <a:r>
              <a:rPr lang="ko-KR" altLang="en-US" dirty="0"/>
              <a:t>에 대해 효과적이지만</a:t>
            </a:r>
            <a:r>
              <a:rPr lang="en-US" altLang="ko-KR" dirty="0"/>
              <a:t>, </a:t>
            </a:r>
            <a:r>
              <a:rPr lang="ko-KR" altLang="en-US" dirty="0"/>
              <a:t>앞서 말한바와 같이 변형 관련 성능은 제한적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본 논문은 </a:t>
            </a:r>
            <a:r>
              <a:rPr lang="en-US" altLang="ko-KR" dirty="0"/>
              <a:t>context preserving loss</a:t>
            </a:r>
            <a:r>
              <a:rPr lang="ko-KR" altLang="en-US" dirty="0"/>
              <a:t>를 이용해 </a:t>
            </a:r>
            <a:r>
              <a:rPr lang="en-US" altLang="ko-KR" dirty="0"/>
              <a:t>background</a:t>
            </a:r>
            <a:r>
              <a:rPr lang="ko-KR" altLang="en-US" dirty="0"/>
              <a:t>는 보존하고 </a:t>
            </a:r>
            <a:r>
              <a:rPr lang="en-US" altLang="ko-KR" dirty="0"/>
              <a:t>instance</a:t>
            </a:r>
            <a:r>
              <a:rPr lang="ko-KR" altLang="en-US" dirty="0"/>
              <a:t>의 변형을 촉진하는 내용을 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94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9E688B4-6458-4975-8840-A4A699A5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" y="3104789"/>
            <a:ext cx="8538684" cy="22537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1ED9E0-778E-4BAC-9B31-DC1A0E1815EE}"/>
              </a:ext>
            </a:extLst>
          </p:cNvPr>
          <p:cNvSpPr/>
          <p:nvPr/>
        </p:nvSpPr>
        <p:spPr>
          <a:xfrm>
            <a:off x="138648" y="534435"/>
            <a:ext cx="20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err="1">
                <a:solidFill>
                  <a:srgbClr val="24292E"/>
                </a:solidFill>
                <a:latin typeface="-apple-system"/>
              </a:rPr>
              <a:t>InstaGAN</a:t>
            </a: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구조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55009-755B-4006-BAB8-A50858832DF6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43AEAA0-6F72-4716-B4D1-759ACAD44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8" r="73285" b="21182"/>
          <a:stretch/>
        </p:blipFill>
        <p:spPr>
          <a:xfrm>
            <a:off x="9178620" y="200517"/>
            <a:ext cx="2463804" cy="267001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5AFCEA-A70D-4CF0-8F2A-D35137456CC0}"/>
              </a:ext>
            </a:extLst>
          </p:cNvPr>
          <p:cNvGrpSpPr/>
          <p:nvPr/>
        </p:nvGrpSpPr>
        <p:grpSpPr>
          <a:xfrm>
            <a:off x="184149" y="1222285"/>
            <a:ext cx="8743950" cy="811459"/>
            <a:chOff x="184149" y="1665287"/>
            <a:chExt cx="8743950" cy="8114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4F09C9-30B5-4AB9-B304-DF281D001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49" y="1665287"/>
              <a:ext cx="8743950" cy="8096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990A2EA-A980-4206-9294-BBA198032AF6}"/>
                </a:ext>
              </a:extLst>
            </p:cNvPr>
            <p:cNvSpPr/>
            <p:nvPr/>
          </p:nvSpPr>
          <p:spPr>
            <a:xfrm>
              <a:off x="1483915" y="1711952"/>
              <a:ext cx="5609035" cy="266573"/>
            </a:xfrm>
            <a:prstGeom prst="rect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833E273-0943-4E1D-8A57-46168CBF0AE8}"/>
                </a:ext>
              </a:extLst>
            </p:cNvPr>
            <p:cNvSpPr/>
            <p:nvPr/>
          </p:nvSpPr>
          <p:spPr>
            <a:xfrm>
              <a:off x="3302003" y="1981700"/>
              <a:ext cx="3860798" cy="266573"/>
            </a:xfrm>
            <a:prstGeom prst="rect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884A18-CDC5-4F20-A06A-1BEA0539D793}"/>
                </a:ext>
              </a:extLst>
            </p:cNvPr>
            <p:cNvSpPr/>
            <p:nvPr/>
          </p:nvSpPr>
          <p:spPr>
            <a:xfrm>
              <a:off x="1922782" y="2248273"/>
              <a:ext cx="4935217" cy="228473"/>
            </a:xfrm>
            <a:prstGeom prst="rect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A04233B-39A0-4961-ABE1-199ED5378B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44" t="3359" r="34767" b="587"/>
          <a:stretch/>
        </p:blipFill>
        <p:spPr>
          <a:xfrm>
            <a:off x="8649525" y="2626921"/>
            <a:ext cx="3521993" cy="403056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CF442C-D8C2-4B17-983B-1DC841E7F99F}"/>
              </a:ext>
            </a:extLst>
          </p:cNvPr>
          <p:cNvSpPr/>
          <p:nvPr/>
        </p:nvSpPr>
        <p:spPr>
          <a:xfrm>
            <a:off x="2840726" y="3101848"/>
            <a:ext cx="5172974" cy="2284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7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5821857-C7B7-469E-B5CF-FF4F5A8B9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359770"/>
            <a:ext cx="11725275" cy="17430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6731F-F4A2-4308-A957-4A72A548DC90}"/>
              </a:ext>
            </a:extLst>
          </p:cNvPr>
          <p:cNvSpPr/>
          <p:nvPr/>
        </p:nvSpPr>
        <p:spPr>
          <a:xfrm>
            <a:off x="317499" y="1470334"/>
            <a:ext cx="4030663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849AAE-E9DC-4794-A4C9-7E6D9689E277}"/>
              </a:ext>
            </a:extLst>
          </p:cNvPr>
          <p:cNvSpPr/>
          <p:nvPr/>
        </p:nvSpPr>
        <p:spPr>
          <a:xfrm>
            <a:off x="7731124" y="1814877"/>
            <a:ext cx="410368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2375E3-DD2D-4A93-9EC4-BAE8A57D0E46}"/>
              </a:ext>
            </a:extLst>
          </p:cNvPr>
          <p:cNvSpPr/>
          <p:nvPr/>
        </p:nvSpPr>
        <p:spPr>
          <a:xfrm>
            <a:off x="317499" y="2130845"/>
            <a:ext cx="5340351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A9F194-2537-47B5-8400-4B8D0B5F5822}"/>
              </a:ext>
            </a:extLst>
          </p:cNvPr>
          <p:cNvSpPr/>
          <p:nvPr/>
        </p:nvSpPr>
        <p:spPr>
          <a:xfrm>
            <a:off x="7905750" y="2130845"/>
            <a:ext cx="2969419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D53CD7-A02D-4F60-B0BD-CFFEA82C4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32" b="2084"/>
          <a:stretch/>
        </p:blipFill>
        <p:spPr>
          <a:xfrm>
            <a:off x="152400" y="903767"/>
            <a:ext cx="11887200" cy="51632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A4F52F-05F8-4CD7-8D63-07C7A5D394B6}"/>
              </a:ext>
            </a:extLst>
          </p:cNvPr>
          <p:cNvSpPr/>
          <p:nvPr/>
        </p:nvSpPr>
        <p:spPr>
          <a:xfrm>
            <a:off x="138648" y="534435"/>
            <a:ext cx="20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err="1">
                <a:solidFill>
                  <a:srgbClr val="24292E"/>
                </a:solidFill>
                <a:latin typeface="-apple-system"/>
              </a:rPr>
              <a:t>InstaGAN</a:t>
            </a: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구조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CA991B-59DB-46EE-85B9-BACC3B006E89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5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4358E5-8BD6-414D-9FB4-6BF88911356E}"/>
              </a:ext>
            </a:extLst>
          </p:cNvPr>
          <p:cNvSpPr/>
          <p:nvPr/>
        </p:nvSpPr>
        <p:spPr>
          <a:xfrm>
            <a:off x="138648" y="534435"/>
            <a:ext cx="20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Loss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FE4E12-9F99-408C-A3C0-E3CD19149932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2CE25-2820-4B83-9512-E45066986490}"/>
                  </a:ext>
                </a:extLst>
              </p:cNvPr>
              <p:cNvSpPr txBox="1"/>
              <p:nvPr/>
            </p:nvSpPr>
            <p:spPr>
              <a:xfrm>
                <a:off x="812798" y="1181026"/>
                <a:ext cx="9512301" cy="870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ym typeface="Wingdings" panose="05000000000000000000" pitchFamily="2" charset="2"/>
                  </a:rPr>
                  <a:t>경험적으로 안정적인 </a:t>
                </a:r>
                <a:r>
                  <a:rPr lang="en-US" altLang="ko-KR" dirty="0"/>
                  <a:t>LSGAN</a:t>
                </a:r>
                <a:r>
                  <a:rPr lang="ko-KR" altLang="en-US" dirty="0"/>
                  <a:t>의 </a:t>
                </a:r>
                <a:r>
                  <a:rPr lang="en-US" altLang="ko-KR" dirty="0">
                    <a:sym typeface="Wingdings" panose="05000000000000000000" pitchFamily="2" charset="2"/>
                  </a:rPr>
                  <a:t>loss</a:t>
                </a:r>
                <a:r>
                  <a:rPr lang="ko-KR" altLang="en-US" dirty="0">
                    <a:sym typeface="Wingdings" panose="05000000000000000000" pitchFamily="2" charset="2"/>
                  </a:rPr>
                  <a:t>를 선택했다고 합니다</a:t>
                </a:r>
                <a:r>
                  <a:rPr lang="en-US" altLang="ko-KR" dirty="0">
                    <a:sym typeface="Wingdings" panose="05000000000000000000" pitchFamily="2" charset="2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ym typeface="Wingdings" panose="05000000000000000000" pitchFamily="2" charset="2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𝐿𝑆𝐺𝐴𝑁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𝑌𝑋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𝑋𝑌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2CE25-2820-4B83-9512-E45066986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1181026"/>
                <a:ext cx="9512301" cy="870559"/>
              </a:xfrm>
              <a:prstGeom prst="rect">
                <a:avLst/>
              </a:prstGeom>
              <a:blipFill>
                <a:blip r:embed="rId3"/>
                <a:stretch>
                  <a:fillRect l="-384" b="-5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2E97DE51-FFFE-44F0-80FA-B87A2D84495A}"/>
              </a:ext>
            </a:extLst>
          </p:cNvPr>
          <p:cNvSpPr/>
          <p:nvPr/>
        </p:nvSpPr>
        <p:spPr>
          <a:xfrm>
            <a:off x="812799" y="2328843"/>
            <a:ext cx="30858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Cycle-consistency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Identity mapping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accent2"/>
                </a:solidFill>
                <a:sym typeface="Wingdings" panose="05000000000000000000" pitchFamily="2" charset="2"/>
              </a:rPr>
              <a:t>Context preserving loss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F4758D-AAD1-4FD2-A015-F99CF5363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750" y="3252173"/>
            <a:ext cx="6515100" cy="800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3F496E-F85C-4C08-A47B-4750364AA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55"/>
          <a:stretch/>
        </p:blipFill>
        <p:spPr>
          <a:xfrm>
            <a:off x="1501453" y="4020804"/>
            <a:ext cx="5295900" cy="39216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29844-14E9-4ADF-950F-1A003946CED4}"/>
                  </a:ext>
                </a:extLst>
              </p:cNvPr>
              <p:cNvSpPr txBox="1"/>
              <p:nvPr/>
            </p:nvSpPr>
            <p:spPr>
              <a:xfrm>
                <a:off x="1501453" y="4583575"/>
                <a:ext cx="951230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600" dirty="0"/>
                  <a:t>non-zero weight only if a pixel is in background in both original and translated ones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29844-14E9-4ADF-950F-1A003946C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453" y="4583575"/>
                <a:ext cx="9512301" cy="362984"/>
              </a:xfrm>
              <a:prstGeom prst="rect">
                <a:avLst/>
              </a:prstGeom>
              <a:blipFill>
                <a:blip r:embed="rId6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333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1A2DF5-954E-4A38-803B-DC7007E4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7" y="3248085"/>
            <a:ext cx="9010650" cy="523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F9CF5B-D316-4A5E-85B5-B2B30CF4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7" y="1104960"/>
            <a:ext cx="58197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8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9907C4-AED7-4F38-92C2-4EE94F9D31BC}"/>
              </a:ext>
            </a:extLst>
          </p:cNvPr>
          <p:cNvSpPr/>
          <p:nvPr/>
        </p:nvSpPr>
        <p:spPr>
          <a:xfrm>
            <a:off x="138647" y="534435"/>
            <a:ext cx="288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Sequential mini batch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BB19B1-712E-446E-B1BB-125F6F7CB47E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2476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A8742C0-9889-4D2A-9966-8F8A9D0B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142090"/>
            <a:ext cx="9058275" cy="4181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C62F4-96B9-42F9-9FB7-7F8216446100}"/>
              </a:ext>
            </a:extLst>
          </p:cNvPr>
          <p:cNvSpPr txBox="1"/>
          <p:nvPr/>
        </p:nvSpPr>
        <p:spPr>
          <a:xfrm>
            <a:off x="776176" y="1020796"/>
            <a:ext cx="108133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오른쪽 위 </a:t>
            </a:r>
            <a:r>
              <a:rPr lang="en-US" altLang="ko-KR" sz="1300" dirty="0"/>
              <a:t>Subset</a:t>
            </a:r>
            <a:r>
              <a:rPr lang="ko-KR" altLang="en-US" sz="1300" dirty="0"/>
              <a:t>을 보면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seg</a:t>
            </a:r>
            <a:r>
              <a:rPr lang="en-US" altLang="ko-KR" sz="1300" dirty="0"/>
              <a:t> </a:t>
            </a:r>
            <a:r>
              <a:rPr lang="ko-KR" altLang="en-US" sz="1300" dirty="0"/>
              <a:t>의 </a:t>
            </a:r>
            <a:r>
              <a:rPr lang="en-US" altLang="ko-KR" sz="1300" dirty="0"/>
              <a:t>size</a:t>
            </a:r>
            <a:r>
              <a:rPr lang="ko-KR" altLang="en-US" sz="1300" dirty="0"/>
              <a:t>가 </a:t>
            </a:r>
            <a:r>
              <a:rPr lang="en-US" altLang="ko-KR" sz="1300" dirty="0"/>
              <a:t>1,2,1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알 수 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각 </a:t>
            </a:r>
            <a:r>
              <a:rPr lang="en-US" altLang="ko-KR" sz="1300" dirty="0"/>
              <a:t>subset </a:t>
            </a:r>
            <a:r>
              <a:rPr lang="ko-KR" altLang="en-US" sz="1300" dirty="0"/>
              <a:t>마다 </a:t>
            </a:r>
            <a:r>
              <a:rPr lang="en-US" altLang="ko-KR" sz="1300" dirty="0" err="1"/>
              <a:t>iter</a:t>
            </a:r>
            <a:r>
              <a:rPr lang="en-US" altLang="ko-KR" sz="1300" dirty="0"/>
              <a:t> </a:t>
            </a:r>
            <a:r>
              <a:rPr lang="ko-KR" altLang="en-US" sz="1300" dirty="0"/>
              <a:t>가 진행되며</a:t>
            </a:r>
            <a:r>
              <a:rPr lang="en-US" altLang="ko-KR" sz="1300" dirty="0"/>
              <a:t>, </a:t>
            </a:r>
            <a:r>
              <a:rPr lang="ko-KR" altLang="en-US" sz="1300" dirty="0"/>
              <a:t>그 </a:t>
            </a:r>
            <a:r>
              <a:rPr lang="en-US" altLang="ko-KR" sz="1300" dirty="0"/>
              <a:t>size</a:t>
            </a:r>
            <a:r>
              <a:rPr lang="ko-KR" altLang="en-US" sz="1300" dirty="0"/>
              <a:t>만큼 </a:t>
            </a:r>
            <a:r>
              <a:rPr lang="en-US" altLang="ko-KR" sz="1300" dirty="0"/>
              <a:t>translation </a:t>
            </a:r>
            <a:r>
              <a:rPr lang="ko-KR" altLang="en-US" sz="1300" dirty="0"/>
              <a:t>이 진행된다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이 때</a:t>
            </a:r>
            <a:r>
              <a:rPr lang="en-US" altLang="ko-KR" sz="1300" dirty="0"/>
              <a:t>, </a:t>
            </a:r>
            <a:r>
              <a:rPr lang="ko-KR" altLang="en-US" sz="1300" dirty="0"/>
              <a:t>실선은 </a:t>
            </a:r>
            <a:r>
              <a:rPr lang="en-US" altLang="ko-KR" sz="1300" dirty="0"/>
              <a:t>backprop</a:t>
            </a:r>
            <a:r>
              <a:rPr lang="ko-KR" altLang="en-US" sz="1300" dirty="0"/>
              <a:t>이 진행되며</a:t>
            </a:r>
            <a:r>
              <a:rPr lang="en-US" altLang="ko-KR" sz="1300" dirty="0"/>
              <a:t>, </a:t>
            </a:r>
            <a:r>
              <a:rPr lang="ko-KR" altLang="en-US" sz="1300" dirty="0"/>
              <a:t>점선은 진행되지 않는다</a:t>
            </a:r>
            <a:r>
              <a:rPr lang="en-US" altLang="ko-KR" sz="13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ko-KR" altLang="en-US" sz="1400" dirty="0"/>
              <a:t> </a:t>
            </a:r>
            <a:r>
              <a:rPr lang="en-US" altLang="ko-KR" sz="1400" dirty="0"/>
              <a:t>GPU memory </a:t>
            </a:r>
            <a:r>
              <a:rPr lang="ko-KR" altLang="en-US" sz="1400" dirty="0"/>
              <a:t>가 적어도 많은 수의 </a:t>
            </a:r>
            <a:r>
              <a:rPr lang="en-US" altLang="ko-KR" sz="1400" dirty="0"/>
              <a:t>instance </a:t>
            </a:r>
            <a:r>
              <a:rPr lang="ko-KR" altLang="en-US" sz="1400" dirty="0"/>
              <a:t>를 학습 시킬 수 있으며</a:t>
            </a:r>
            <a:r>
              <a:rPr lang="en-US" altLang="ko-KR" sz="1400" dirty="0"/>
              <a:t>, size</a:t>
            </a:r>
            <a:r>
              <a:rPr lang="ko-KR" altLang="en-US" sz="1400" dirty="0"/>
              <a:t>가 다양하니</a:t>
            </a:r>
            <a:r>
              <a:rPr lang="en-US" altLang="ko-KR" sz="1400" dirty="0"/>
              <a:t> </a:t>
            </a:r>
            <a:r>
              <a:rPr lang="ko-KR" altLang="en-US" sz="1400" dirty="0"/>
              <a:t>네트워크 일반화가 잘됨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598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1D966F-4AE4-4201-903A-64075DA810EE}"/>
              </a:ext>
            </a:extLst>
          </p:cNvPr>
          <p:cNvSpPr/>
          <p:nvPr/>
        </p:nvSpPr>
        <p:spPr>
          <a:xfrm>
            <a:off x="138649" y="53443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들어가기 전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602CEF-E6D1-4B70-BD15-9FA016248EF4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51195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68761-5050-4B3F-AA13-0C3E7A8FEDF1}"/>
                  </a:ext>
                </a:extLst>
              </p:cNvPr>
              <p:cNvSpPr txBox="1"/>
              <p:nvPr/>
            </p:nvSpPr>
            <p:spPr>
              <a:xfrm>
                <a:off x="894625" y="903767"/>
                <a:ext cx="10106751" cy="522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본 논문은 </a:t>
                </a:r>
                <a:r>
                  <a:rPr lang="en-US" altLang="ko-KR" dirty="0"/>
                  <a:t>ICLR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2019 conference paper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accept </a:t>
                </a:r>
                <a:r>
                  <a:rPr lang="ko-KR" altLang="en-US" dirty="0"/>
                  <a:t>되었습니다</a:t>
                </a:r>
                <a:r>
                  <a:rPr lang="en-US" altLang="ko-KR" dirty="0"/>
                  <a:t>.     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기존 </a:t>
                </a:r>
                <a:r>
                  <a:rPr lang="en-US" altLang="ko-KR" dirty="0"/>
                  <a:t>Cycle GAN</a:t>
                </a:r>
                <a:r>
                  <a:rPr lang="ko-KR" altLang="en-US" dirty="0"/>
                  <a:t>의 구조를 한층 업그레이드 했습니다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다음의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 </a:t>
                </a:r>
                <a:r>
                  <a:rPr lang="en-US" altLang="ko-KR" dirty="0"/>
                  <a:t>contribution</a:t>
                </a:r>
                <a:r>
                  <a:rPr lang="ko-KR" altLang="en-US" dirty="0"/>
                  <a:t>이 있습니다</a:t>
                </a:r>
                <a:r>
                  <a:rPr lang="en-US" altLang="ko-KR" dirty="0"/>
                  <a:t>.</a:t>
                </a: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ko-KR" altLang="en-US" dirty="0"/>
                  <a:t>이미지와 </a:t>
                </a:r>
                <a:r>
                  <a:rPr lang="en-US" altLang="ko-KR" dirty="0"/>
                  <a:t>instance</a:t>
                </a:r>
                <a:r>
                  <a:rPr lang="ko-KR" altLang="en-US" dirty="0"/>
                  <a:t>를 함께 아우르는 모델을 제안</a:t>
                </a:r>
                <a:endParaRPr lang="en-US" altLang="ko-KR" dirty="0"/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en-US" altLang="ko-KR" dirty="0"/>
                  <a:t>Context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preserving loss </a:t>
                </a:r>
                <a:r>
                  <a:rPr lang="ko-KR" altLang="en-US" dirty="0"/>
                  <a:t>개념 도입</a:t>
                </a:r>
                <a:endParaRPr lang="en-US" altLang="ko-KR" dirty="0"/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en-US" altLang="ko-KR" dirty="0"/>
                  <a:t>Sequential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mini-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batch</a:t>
                </a:r>
                <a:r>
                  <a:rPr lang="ko-KR" altLang="en-US" dirty="0"/>
                  <a:t> 제안</a:t>
                </a:r>
                <a:endParaRPr lang="en-US" altLang="ko-KR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다음의 가정이 있습니다</a:t>
                </a:r>
                <a:r>
                  <a:rPr lang="en-US" altLang="ko-KR" dirty="0"/>
                  <a:t>. </a:t>
                </a:r>
              </a:p>
              <a:p>
                <a:pPr marL="800100" lvl="1" indent="-342900">
                  <a:lnSpc>
                    <a:spcPct val="200000"/>
                  </a:lnSpc>
                  <a:buAutoNum type="arabicParenR"/>
                </a:pPr>
                <a:r>
                  <a:rPr lang="ko-KR" altLang="en-US" dirty="0"/>
                  <a:t>모든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이미지</a:t>
                </a:r>
                <a:r>
                  <a:rPr lang="en-US" altLang="ko-KR" dirty="0"/>
                  <a:t>(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segmentation mask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가 존재한다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Translate: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	</a:t>
                </a:r>
                <a:r>
                  <a:rPr lang="ko-KR" altLang="en-US" sz="1600" dirty="0"/>
                  <a:t>두 도메인</a:t>
                </a:r>
                <a:r>
                  <a:rPr lang="en-US" altLang="ko-KR" sz="1600" dirty="0"/>
                  <a:t>(X, Y)</a:t>
                </a:r>
                <a:r>
                  <a:rPr lang="ko-KR" altLang="en-US" sz="1600" dirty="0"/>
                  <a:t>간 변환하는 작업 </a:t>
                </a:r>
                <a:r>
                  <a:rPr lang="en-US" altLang="ko-KR" sz="1600" dirty="0"/>
                  <a:t>( ex&gt;</a:t>
                </a:r>
                <a:r>
                  <a:rPr lang="ko-KR" altLang="en-US" sz="1600" dirty="0"/>
                  <a:t>영어</a:t>
                </a:r>
                <a:r>
                  <a:rPr lang="en-US" altLang="ko-KR" sz="1600" dirty="0"/>
                  <a:t>-&gt; </a:t>
                </a:r>
                <a:r>
                  <a:rPr lang="ko-KR" altLang="en-US" sz="1600" dirty="0"/>
                  <a:t>한국어</a:t>
                </a:r>
                <a:r>
                  <a:rPr lang="en-US" altLang="ko-KR" sz="1600" dirty="0"/>
                  <a:t> , </a:t>
                </a:r>
                <a:r>
                  <a:rPr lang="ko-KR" altLang="en-US" sz="1600" dirty="0"/>
                  <a:t>말</a:t>
                </a:r>
                <a:r>
                  <a:rPr lang="en-US" altLang="ko-KR" sz="1600" dirty="0"/>
                  <a:t>-&gt;</a:t>
                </a:r>
                <a:r>
                  <a:rPr lang="ko-KR" altLang="en-US" sz="1600" dirty="0"/>
                  <a:t>자동차 등</a:t>
                </a:r>
                <a:r>
                  <a:rPr lang="en-US" altLang="ko-KR" sz="16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68761-5050-4B3F-AA13-0C3E7A8FE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25" y="903767"/>
                <a:ext cx="10106751" cy="5221366"/>
              </a:xfrm>
              <a:prstGeom prst="rect">
                <a:avLst/>
              </a:prstGeom>
              <a:blipFill>
                <a:blip r:embed="rId3"/>
                <a:stretch>
                  <a:fillRect l="-422" b="-12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7621B47D-8E3A-42D2-BD52-3D5AAD716C9E}"/>
              </a:ext>
            </a:extLst>
          </p:cNvPr>
          <p:cNvGrpSpPr/>
          <p:nvPr/>
        </p:nvGrpSpPr>
        <p:grpSpPr>
          <a:xfrm>
            <a:off x="8201726" y="2223370"/>
            <a:ext cx="2411260" cy="2411260"/>
            <a:chOff x="3807911" y="2574872"/>
            <a:chExt cx="3156560" cy="315656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55CE709-4747-434F-A227-8DE3A678AF8E}"/>
                </a:ext>
              </a:extLst>
            </p:cNvPr>
            <p:cNvSpPr/>
            <p:nvPr/>
          </p:nvSpPr>
          <p:spPr>
            <a:xfrm>
              <a:off x="3807911" y="2574872"/>
              <a:ext cx="3156560" cy="3156560"/>
            </a:xfrm>
            <a:prstGeom prst="roundRect">
              <a:avLst/>
            </a:prstGeom>
            <a:gradFill flip="none" rotWithShape="1">
              <a:gsLst>
                <a:gs pos="52000">
                  <a:srgbClr val="CC2B77"/>
                </a:gs>
                <a:gs pos="0">
                  <a:srgbClr val="CC2B77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A652863-35A2-4146-B278-8F2B8DFCB523}"/>
                </a:ext>
              </a:extLst>
            </p:cNvPr>
            <p:cNvSpPr/>
            <p:nvPr/>
          </p:nvSpPr>
          <p:spPr>
            <a:xfrm>
              <a:off x="4446739" y="3213700"/>
              <a:ext cx="1878904" cy="1878904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60E355D-1E24-49F2-BDE6-2DC65EC7A73B}"/>
                </a:ext>
              </a:extLst>
            </p:cNvPr>
            <p:cNvSpPr/>
            <p:nvPr/>
          </p:nvSpPr>
          <p:spPr>
            <a:xfrm>
              <a:off x="6275540" y="2818356"/>
              <a:ext cx="200416" cy="200416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2031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C3FFD-F4AD-4FCF-BC38-18A32FBFF451}"/>
              </a:ext>
            </a:extLst>
          </p:cNvPr>
          <p:cNvSpPr/>
          <p:nvPr/>
        </p:nvSpPr>
        <p:spPr>
          <a:xfrm>
            <a:off x="138647" y="534435"/>
            <a:ext cx="288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CCP Result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2CD36D-634F-4D85-AC51-FD0C445560E9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2476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0E67627-629E-45E4-9677-55B39F38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1500187"/>
            <a:ext cx="87915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4E1FCF9-A8A6-4D09-8874-A071F63E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419100"/>
            <a:ext cx="117824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9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C3FFD-F4AD-4FCF-BC38-18A32FBFF451}"/>
              </a:ext>
            </a:extLst>
          </p:cNvPr>
          <p:cNvSpPr/>
          <p:nvPr/>
        </p:nvSpPr>
        <p:spPr>
          <a:xfrm>
            <a:off x="138647" y="534435"/>
            <a:ext cx="288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COCO Result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2CD36D-634F-4D85-AC51-FD0C445560E9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2476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758D721-5DB4-488B-ADBC-8C7387F0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138237"/>
            <a:ext cx="8610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D73134-547D-49DE-B5A6-25A8B35CFBDE}"/>
              </a:ext>
            </a:extLst>
          </p:cNvPr>
          <p:cNvSpPr/>
          <p:nvPr/>
        </p:nvSpPr>
        <p:spPr>
          <a:xfrm>
            <a:off x="138647" y="534435"/>
            <a:ext cx="288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진짜 효과 있나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44D2E2-2D53-4CDB-9FAD-8C0E492E038A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2476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4B45F8-6DAB-42E8-AF38-BC36210D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919162"/>
            <a:ext cx="117729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01CA28-D7A3-491A-A684-448CAAE8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900112"/>
            <a:ext cx="11791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0BEB116-B308-4F5F-A01B-5EAD3D3BC6CD}"/>
              </a:ext>
            </a:extLst>
          </p:cNvPr>
          <p:cNvSpPr/>
          <p:nvPr/>
        </p:nvSpPr>
        <p:spPr>
          <a:xfrm>
            <a:off x="138648" y="534435"/>
            <a:ext cx="20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코드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2F1FE9-C0FA-43EB-A9D2-FC64CB615494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72A17B-5E6C-4D94-B48B-5A74168C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05" y="719101"/>
            <a:ext cx="6513246" cy="4422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93D314-F3C4-43D1-AAD8-D6084D44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" y="1273099"/>
            <a:ext cx="57721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00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1A736D-B1EF-4E6F-9C0A-79C637F0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04" y="903767"/>
            <a:ext cx="7715250" cy="5238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426CF3-155E-45F3-8A5B-03FC6B51C55A}"/>
              </a:ext>
            </a:extLst>
          </p:cNvPr>
          <p:cNvSpPr/>
          <p:nvPr/>
        </p:nvSpPr>
        <p:spPr>
          <a:xfrm>
            <a:off x="138648" y="534435"/>
            <a:ext cx="20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24292E"/>
                </a:solidFill>
                <a:latin typeface="-apple-system"/>
              </a:rPr>
              <a:t>InstaGAN</a:t>
            </a: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코드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D432237-FE10-49BF-9921-79A9A2452954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74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github.com/shaohua0116/ICLR2019-OpenReviewData/raw/master/asset/frequency.png">
            <a:extLst>
              <a:ext uri="{FF2B5EF4-FFF2-40B4-BE49-F238E27FC236}">
                <a16:creationId xmlns:a16="http://schemas.microsoft.com/office/drawing/2014/main" id="{CC90F4E5-A8A6-4665-8CBA-A60698204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3" y="238539"/>
            <a:ext cx="5456280" cy="638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F56A0A-30CE-4497-B701-2776DB74DCF2}"/>
              </a:ext>
            </a:extLst>
          </p:cNvPr>
          <p:cNvSpPr/>
          <p:nvPr/>
        </p:nvSpPr>
        <p:spPr>
          <a:xfrm>
            <a:off x="6169025" y="50008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https://github.com/shaohua0116/ICLR2019-OpenReviewData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50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1D966F-4AE4-4201-903A-64075DA810EE}"/>
              </a:ext>
            </a:extLst>
          </p:cNvPr>
          <p:cNvSpPr/>
          <p:nvPr/>
        </p:nvSpPr>
        <p:spPr>
          <a:xfrm>
            <a:off x="138649" y="53443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들어가기 전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602CEF-E6D1-4B70-BD15-9FA016248EF4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51195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B68761-5050-4B3F-AA13-0C3E7A8FEDF1}"/>
              </a:ext>
            </a:extLst>
          </p:cNvPr>
          <p:cNvSpPr txBox="1"/>
          <p:nvPr/>
        </p:nvSpPr>
        <p:spPr>
          <a:xfrm>
            <a:off x="1199425" y="1210539"/>
            <a:ext cx="10106751" cy="428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Cycle GAN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Main idea</a:t>
            </a:r>
            <a:r>
              <a:rPr lang="ko-KR" altLang="en-US" dirty="0"/>
              <a:t>는 두 </a:t>
            </a:r>
            <a:r>
              <a:rPr lang="en-US" altLang="ko-KR" dirty="0"/>
              <a:t>domain</a:t>
            </a:r>
            <a:r>
              <a:rPr lang="ko-KR" altLang="en-US" dirty="0"/>
              <a:t>을 잘 이어줄 수 있는 </a:t>
            </a:r>
            <a:r>
              <a:rPr lang="en-US" altLang="ko-KR" dirty="0"/>
              <a:t>G </a:t>
            </a:r>
            <a:r>
              <a:rPr lang="ko-KR" altLang="en-US" dirty="0"/>
              <a:t>와 </a:t>
            </a:r>
            <a:r>
              <a:rPr lang="en-US" altLang="ko-KR" dirty="0"/>
              <a:t>F</a:t>
            </a:r>
            <a:r>
              <a:rPr lang="ko-KR" altLang="en-US" dirty="0"/>
              <a:t>를 만드는 것입니다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부족한 점이 있습니다</a:t>
            </a:r>
            <a:r>
              <a:rPr lang="en-US" altLang="ko-KR" dirty="0"/>
              <a:t>. </a:t>
            </a:r>
            <a:r>
              <a:rPr lang="en-US" altLang="ko-KR" sz="1400" dirty="0"/>
              <a:t>(</a:t>
            </a:r>
            <a:r>
              <a:rPr lang="ko-KR" altLang="en-US" sz="1400" dirty="0"/>
              <a:t>초록 참조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21D578E-C253-4DE8-AAD2-265464AA74A4}"/>
                  </a:ext>
                </a:extLst>
              </p:cNvPr>
              <p:cNvSpPr/>
              <p:nvPr/>
            </p:nvSpPr>
            <p:spPr>
              <a:xfrm>
                <a:off x="1199425" y="3639394"/>
                <a:ext cx="7794024" cy="504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C21D578E-C253-4DE8-AAD2-265464AA7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25" y="3639394"/>
                <a:ext cx="7794024" cy="504818"/>
              </a:xfrm>
              <a:prstGeom prst="rect">
                <a:avLst/>
              </a:prstGeom>
              <a:blipFill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5893CC9C-4629-411A-AE73-2ED32E6EA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83" y="1737487"/>
            <a:ext cx="8575718" cy="19019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5B8D4-1FF9-4540-9551-AA1FF31BCBEC}"/>
              </a:ext>
            </a:extLst>
          </p:cNvPr>
          <p:cNvSpPr txBox="1"/>
          <p:nvPr/>
        </p:nvSpPr>
        <p:spPr>
          <a:xfrm>
            <a:off x="8993449" y="4144212"/>
            <a:ext cx="126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G: X</a:t>
            </a:r>
            <a:r>
              <a:rPr lang="en-US" altLang="ko-KR" sz="1400" dirty="0">
                <a:sym typeface="Wingdings" panose="05000000000000000000" pitchFamily="2" charset="2"/>
              </a:rPr>
              <a:t>Y</a:t>
            </a:r>
          </a:p>
          <a:p>
            <a:r>
              <a:rPr lang="en-US" altLang="ko-KR" sz="1400" dirty="0">
                <a:sym typeface="Wingdings" panose="05000000000000000000" pitchFamily="2" charset="2"/>
              </a:rPr>
              <a:t>F: YX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031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E90E5D-9CB1-4699-B7A1-26402C4B5509}"/>
              </a:ext>
            </a:extLst>
          </p:cNvPr>
          <p:cNvSpPr/>
          <p:nvPr/>
        </p:nvSpPr>
        <p:spPr>
          <a:xfrm>
            <a:off x="138649" y="53443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들어가기 전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7BE6AE-2D95-4B69-B2A1-298E90517031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51195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B44164C-B07C-4DF3-AE2B-2DC1F42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" y="1242388"/>
            <a:ext cx="11911390" cy="47118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88B36-EDBD-40A0-8540-27B08EDD4B76}"/>
                  </a:ext>
                </a:extLst>
              </p:cNvPr>
              <p:cNvSpPr txBox="1"/>
              <p:nvPr/>
            </p:nvSpPr>
            <p:spPr>
              <a:xfrm>
                <a:off x="372967" y="4803734"/>
                <a:ext cx="5857461" cy="1152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Unsupervised </a:t>
                </a:r>
                <a:r>
                  <a:rPr lang="ko-KR" altLang="en-US" sz="1600" dirty="0"/>
                  <a:t>생성모델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600" dirty="0"/>
                  <a:t>를 </a:t>
                </a: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600" dirty="0"/>
                  <a:t>와 같이 </a:t>
                </a:r>
                <a:r>
                  <a:rPr lang="en-US" altLang="ko-KR" sz="1600" dirty="0"/>
                  <a:t>Supervised </a:t>
                </a:r>
                <a:r>
                  <a:rPr lang="ko-KR" altLang="en-US" sz="1600" dirty="0"/>
                  <a:t>효과를 위해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를 추가 합니다</a:t>
                </a:r>
                <a:r>
                  <a:rPr lang="en-US" altLang="ko-KR" sz="1600" dirty="0"/>
                  <a:t>.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600" dirty="0"/>
                  <a:t>&lt;2018</a:t>
                </a:r>
                <a:r>
                  <a:rPr lang="ko-KR" altLang="en-US" sz="1600" dirty="0"/>
                  <a:t>년에는 몰랐던 내용</a:t>
                </a:r>
                <a:r>
                  <a:rPr lang="en-US" altLang="ko-KR" sz="1600" dirty="0"/>
                  <a:t>!&gt;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88B36-EDBD-40A0-8540-27B08EDD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67" y="4803734"/>
                <a:ext cx="5857461" cy="1152688"/>
              </a:xfrm>
              <a:prstGeom prst="rect">
                <a:avLst/>
              </a:prstGeom>
              <a:blipFill>
                <a:blip r:embed="rId3"/>
                <a:stretch>
                  <a:fillRect l="-520" r="-624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79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03833B-5ABA-4265-86BB-5E7BB4E2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1" y="1068664"/>
            <a:ext cx="10230678" cy="32495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50FDE6-944D-4231-BAE7-85B843AD7A32}"/>
              </a:ext>
            </a:extLst>
          </p:cNvPr>
          <p:cNvSpPr/>
          <p:nvPr/>
        </p:nvSpPr>
        <p:spPr>
          <a:xfrm>
            <a:off x="138649" y="53443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들어가기 전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6BE723-525E-4596-BA94-63342CA740CB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51195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F8279B-AD1A-4CEF-BF9C-38CBD7350914}"/>
              </a:ext>
            </a:extLst>
          </p:cNvPr>
          <p:cNvSpPr txBox="1"/>
          <p:nvPr/>
        </p:nvSpPr>
        <p:spPr>
          <a:xfrm>
            <a:off x="1113183" y="4532243"/>
            <a:ext cx="9965634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/>
              <a:t>CycleGAN</a:t>
            </a:r>
            <a:r>
              <a:rPr lang="ko-KR" altLang="en-US" sz="1600" dirty="0"/>
              <a:t>의 대표 작품들이다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중에서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강줄기만 모네 화풍으로 바꾸고 싶은데</a:t>
            </a:r>
            <a:r>
              <a:rPr lang="en-US" altLang="ko-KR" sz="1600" dirty="0"/>
              <a:t>..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오른쪽 말만 모습을 바꾸고 싶은데</a:t>
            </a:r>
            <a:r>
              <a:rPr lang="en-US" altLang="ko-KR" sz="1600" dirty="0"/>
              <a:t>..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나무들만 겨울나무로 바꾸고 싶은데</a:t>
            </a:r>
            <a:r>
              <a:rPr lang="en-US" altLang="ko-KR" sz="1600" dirty="0"/>
              <a:t>…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이런 궁금증을 해결할 수 있는 논문이 </a:t>
            </a:r>
            <a:r>
              <a:rPr lang="en-US" altLang="ko-KR" sz="1600" dirty="0" err="1"/>
              <a:t>InstaGAN</a:t>
            </a:r>
            <a:r>
              <a:rPr lang="en-US" altLang="ko-KR" sz="1600" dirty="0"/>
              <a:t> 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717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7DDE75F-6630-4A95-B9F1-A04FA9BECF9D}"/>
              </a:ext>
            </a:extLst>
          </p:cNvPr>
          <p:cNvSpPr/>
          <p:nvPr/>
        </p:nvSpPr>
        <p:spPr>
          <a:xfrm>
            <a:off x="138649" y="534435"/>
            <a:ext cx="127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Abstract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8D7D48-E9E5-472B-AD23-11302D7E9D00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30119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EAC662-B2BF-491C-9E73-002BE3C165AA}"/>
              </a:ext>
            </a:extLst>
          </p:cNvPr>
          <p:cNvSpPr txBox="1"/>
          <p:nvPr/>
        </p:nvSpPr>
        <p:spPr>
          <a:xfrm>
            <a:off x="774014" y="1799192"/>
            <a:ext cx="1063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But, previous methods often </a:t>
            </a:r>
            <a:r>
              <a:rPr lang="en-US" altLang="ko-KR" b="1" dirty="0">
                <a:solidFill>
                  <a:srgbClr val="FF0000"/>
                </a:solidFill>
              </a:rPr>
              <a:t>fail</a:t>
            </a:r>
            <a:r>
              <a:rPr lang="en-US" altLang="ko-KR" dirty="0"/>
              <a:t> when an image </a:t>
            </a:r>
            <a:r>
              <a:rPr lang="en-US" altLang="ko-KR" u="sng" dirty="0"/>
              <a:t>has multiple target instances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and </a:t>
            </a:r>
            <a:r>
              <a:rPr lang="en-US" altLang="ko-KR" u="sng" dirty="0"/>
              <a:t>translation task involves significant changes</a:t>
            </a:r>
            <a:r>
              <a:rPr lang="en-US" altLang="ko-KR" dirty="0"/>
              <a:t> in shape, </a:t>
            </a:r>
            <a:r>
              <a:rPr lang="en-US" altLang="ko-KR" dirty="0" err="1"/>
              <a:t>e.g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74B9F4-6A44-45A3-B4B6-B48029F8B0A3}"/>
              </a:ext>
            </a:extLst>
          </p:cNvPr>
          <p:cNvSpPr/>
          <p:nvPr/>
        </p:nvSpPr>
        <p:spPr>
          <a:xfrm>
            <a:off x="774013" y="2567215"/>
            <a:ext cx="10524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propose a novel method that </a:t>
            </a:r>
            <a:r>
              <a:rPr lang="en-US" altLang="ko-KR" u="sng" dirty="0"/>
              <a:t>incorporates the instance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6EBB9-B181-4C0B-B5D7-668BEEEDB36A}"/>
              </a:ext>
            </a:extLst>
          </p:cNvPr>
          <p:cNvSpPr txBox="1"/>
          <p:nvPr/>
        </p:nvSpPr>
        <p:spPr>
          <a:xfrm>
            <a:off x="774014" y="1196173"/>
            <a:ext cx="1063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Unsupervised image-to-image translation has impressive progress based on </a:t>
            </a:r>
            <a:r>
              <a:rPr lang="en-US" altLang="ko-KR" b="1" dirty="0"/>
              <a:t>GAN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EA49E-C0C2-476B-8DBB-B0C9E5FA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96" y="3128376"/>
            <a:ext cx="8368496" cy="27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0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2FD63A-9E96-4524-9ADE-AB6889409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8"/>
          <a:stretch/>
        </p:blipFill>
        <p:spPr>
          <a:xfrm>
            <a:off x="266700" y="1485904"/>
            <a:ext cx="11658600" cy="2703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36304-BD49-46A3-9708-0269C44F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20" b="88596"/>
          <a:stretch/>
        </p:blipFill>
        <p:spPr>
          <a:xfrm>
            <a:off x="266700" y="1138306"/>
            <a:ext cx="603859" cy="3475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616535-F187-4F16-9BF0-371172401911}"/>
              </a:ext>
            </a:extLst>
          </p:cNvPr>
          <p:cNvSpPr/>
          <p:nvPr/>
        </p:nvSpPr>
        <p:spPr>
          <a:xfrm>
            <a:off x="304800" y="1511303"/>
            <a:ext cx="895350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827105-3D94-4BFA-BD0D-B4BF9C5E5305}"/>
              </a:ext>
            </a:extLst>
          </p:cNvPr>
          <p:cNvSpPr/>
          <p:nvPr/>
        </p:nvSpPr>
        <p:spPr>
          <a:xfrm>
            <a:off x="5143500" y="1842773"/>
            <a:ext cx="678180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9750F-B90A-4015-AC8E-F3EDEC16F2D3}"/>
              </a:ext>
            </a:extLst>
          </p:cNvPr>
          <p:cNvSpPr/>
          <p:nvPr/>
        </p:nvSpPr>
        <p:spPr>
          <a:xfrm>
            <a:off x="304800" y="2143532"/>
            <a:ext cx="431292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5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2FD63A-9E96-4524-9ADE-AB6889409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8"/>
          <a:stretch/>
        </p:blipFill>
        <p:spPr>
          <a:xfrm>
            <a:off x="266700" y="1485904"/>
            <a:ext cx="11658600" cy="2703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36304-BD49-46A3-9708-0269C44F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20" b="88596"/>
          <a:stretch/>
        </p:blipFill>
        <p:spPr>
          <a:xfrm>
            <a:off x="266700" y="1138306"/>
            <a:ext cx="603859" cy="3475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9750F-B90A-4015-AC8E-F3EDEC16F2D3}"/>
              </a:ext>
            </a:extLst>
          </p:cNvPr>
          <p:cNvSpPr/>
          <p:nvPr/>
        </p:nvSpPr>
        <p:spPr>
          <a:xfrm>
            <a:off x="6096000" y="2162582"/>
            <a:ext cx="577596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890C2C-8B13-4CEF-9169-A5237ACF3676}"/>
              </a:ext>
            </a:extLst>
          </p:cNvPr>
          <p:cNvSpPr/>
          <p:nvPr/>
        </p:nvSpPr>
        <p:spPr>
          <a:xfrm>
            <a:off x="320039" y="2462708"/>
            <a:ext cx="7804785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6731F-F4A2-4308-A957-4A72A548DC90}"/>
              </a:ext>
            </a:extLst>
          </p:cNvPr>
          <p:cNvSpPr/>
          <p:nvPr/>
        </p:nvSpPr>
        <p:spPr>
          <a:xfrm>
            <a:off x="279989" y="2784271"/>
            <a:ext cx="7218092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00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79DA78-FCD0-4FE3-9315-08E8D4D17FFB}"/>
              </a:ext>
            </a:extLst>
          </p:cNvPr>
          <p:cNvSpPr/>
          <p:nvPr/>
        </p:nvSpPr>
        <p:spPr>
          <a:xfrm>
            <a:off x="138649" y="534435"/>
            <a:ext cx="166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C33847-0EAE-4BD6-BD17-C5272A371B57}"/>
              </a:ext>
            </a:extLst>
          </p:cNvPr>
          <p:cNvCxnSpPr>
            <a:cxnSpLocks/>
          </p:cNvCxnSpPr>
          <p:nvPr/>
        </p:nvCxnSpPr>
        <p:spPr>
          <a:xfrm>
            <a:off x="138649" y="903767"/>
            <a:ext cx="166411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380644-7948-4F7D-8584-91832E0EC5C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2FD63A-9E96-4524-9ADE-AB6889409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18"/>
          <a:stretch/>
        </p:blipFill>
        <p:spPr>
          <a:xfrm>
            <a:off x="266700" y="1485904"/>
            <a:ext cx="11658600" cy="2703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36304-BD49-46A3-9708-0269C44F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20" b="88596"/>
          <a:stretch/>
        </p:blipFill>
        <p:spPr>
          <a:xfrm>
            <a:off x="266700" y="1138306"/>
            <a:ext cx="603859" cy="34759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46731F-F4A2-4308-A957-4A72A548DC90}"/>
              </a:ext>
            </a:extLst>
          </p:cNvPr>
          <p:cNvSpPr/>
          <p:nvPr/>
        </p:nvSpPr>
        <p:spPr>
          <a:xfrm>
            <a:off x="9194800" y="2784271"/>
            <a:ext cx="273050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DE839A-4003-40F0-8471-5E5D457CA2B1}"/>
              </a:ext>
            </a:extLst>
          </p:cNvPr>
          <p:cNvSpPr/>
          <p:nvPr/>
        </p:nvSpPr>
        <p:spPr>
          <a:xfrm>
            <a:off x="342900" y="3096309"/>
            <a:ext cx="483870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268835-EA42-4FFE-90D4-9808B7E02244}"/>
              </a:ext>
            </a:extLst>
          </p:cNvPr>
          <p:cNvSpPr/>
          <p:nvPr/>
        </p:nvSpPr>
        <p:spPr>
          <a:xfrm>
            <a:off x="4102100" y="3424349"/>
            <a:ext cx="4942840" cy="266573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96C47-49F2-4E0D-8CEC-7E741F96D541}"/>
              </a:ext>
            </a:extLst>
          </p:cNvPr>
          <p:cNvGrpSpPr/>
          <p:nvPr/>
        </p:nvGrpSpPr>
        <p:grpSpPr>
          <a:xfrm>
            <a:off x="2159459" y="4255008"/>
            <a:ext cx="4620550" cy="1411960"/>
            <a:chOff x="4223970" y="4188909"/>
            <a:chExt cx="5797612" cy="17716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39A219-30B7-453B-B7A9-066AF6A3B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012"/>
            <a:stretch/>
          </p:blipFill>
          <p:spPr>
            <a:xfrm>
              <a:off x="4223970" y="4188909"/>
              <a:ext cx="2936265" cy="17716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49A6490-B3BF-4F6E-ADF7-1BC99304B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867" r="12"/>
            <a:stretch/>
          </p:blipFill>
          <p:spPr>
            <a:xfrm>
              <a:off x="7160235" y="4188909"/>
              <a:ext cx="2861347" cy="177165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91D780-205F-419C-BAB2-32F9DC51D771}"/>
              </a:ext>
            </a:extLst>
          </p:cNvPr>
          <p:cNvSpPr txBox="1"/>
          <p:nvPr/>
        </p:nvSpPr>
        <p:spPr>
          <a:xfrm>
            <a:off x="870559" y="4175511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Example ..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2FA7B-8FCB-428C-84FF-53216613270B}"/>
              </a:ext>
            </a:extLst>
          </p:cNvPr>
          <p:cNvSpPr txBox="1"/>
          <p:nvPr/>
        </p:nvSpPr>
        <p:spPr>
          <a:xfrm>
            <a:off x="7035799" y="4360177"/>
            <a:ext cx="440869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Q. </a:t>
            </a:r>
            <a:r>
              <a:rPr lang="ko-KR" altLang="en-US" dirty="0"/>
              <a:t>원본 이미지의 </a:t>
            </a:r>
            <a:r>
              <a:rPr lang="en-US" altLang="ko-KR" dirty="0"/>
              <a:t>mask</a:t>
            </a:r>
            <a:r>
              <a:rPr lang="ko-KR" altLang="en-US" dirty="0"/>
              <a:t>는 만들 수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하지만</a:t>
            </a:r>
            <a:r>
              <a:rPr lang="en-US" altLang="ko-KR" dirty="0"/>
              <a:t>,</a:t>
            </a:r>
            <a:r>
              <a:rPr lang="ko-KR" altLang="en-US" dirty="0"/>
              <a:t> 생성된 이미지의 </a:t>
            </a:r>
            <a:r>
              <a:rPr lang="en-US" altLang="ko-KR" dirty="0"/>
              <a:t>mask</a:t>
            </a:r>
            <a:r>
              <a:rPr lang="ko-KR" altLang="en-US" dirty="0"/>
              <a:t>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8898C-38FB-45D8-9EA7-1E1A2C2FCD7B}"/>
              </a:ext>
            </a:extLst>
          </p:cNvPr>
          <p:cNvSpPr txBox="1"/>
          <p:nvPr/>
        </p:nvSpPr>
        <p:spPr>
          <a:xfrm>
            <a:off x="7035800" y="5283507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Mask </a:t>
            </a:r>
            <a:r>
              <a:rPr lang="ko-KR" altLang="en-US" dirty="0"/>
              <a:t>또한 </a:t>
            </a:r>
            <a:r>
              <a:rPr lang="en-US" altLang="ko-KR" dirty="0"/>
              <a:t>G</a:t>
            </a:r>
            <a:r>
              <a:rPr lang="ko-KR" altLang="en-US" dirty="0"/>
              <a:t>의 역할에 들어간다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910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12170</TotalTime>
  <Words>1119</Words>
  <Application>Microsoft Office PowerPoint</Application>
  <PresentationFormat>와이드스크린</PresentationFormat>
  <Paragraphs>148</Paragraphs>
  <Slides>27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12롯데마트드림Light</vt:lpstr>
      <vt:lpstr>-apple-system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박 이삭</cp:lastModifiedBy>
  <cp:revision>305</cp:revision>
  <dcterms:created xsi:type="dcterms:W3CDTF">2018-08-06T07:51:47Z</dcterms:created>
  <dcterms:modified xsi:type="dcterms:W3CDTF">2019-01-13T03:20:11Z</dcterms:modified>
</cp:coreProperties>
</file>